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479" r:id="rId2"/>
    <p:sldId id="481" r:id="rId3"/>
    <p:sldId id="489" r:id="rId4"/>
    <p:sldId id="496" r:id="rId5"/>
    <p:sldId id="493" r:id="rId6"/>
    <p:sldId id="482" r:id="rId7"/>
    <p:sldId id="497" r:id="rId8"/>
    <p:sldId id="499" r:id="rId9"/>
    <p:sldId id="501" r:id="rId10"/>
    <p:sldId id="490" r:id="rId11"/>
    <p:sldId id="507" r:id="rId12"/>
    <p:sldId id="513" r:id="rId13"/>
    <p:sldId id="514" r:id="rId14"/>
    <p:sldId id="509" r:id="rId15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22">
          <p15:clr>
            <a:srgbClr val="A4A3A4"/>
          </p15:clr>
        </p15:guide>
        <p15:guide id="2" orient="horz" pos="2157">
          <p15:clr>
            <a:srgbClr val="A4A3A4"/>
          </p15:clr>
        </p15:guide>
        <p15:guide id="3" orient="horz" pos="4150">
          <p15:clr>
            <a:srgbClr val="A4A3A4"/>
          </p15:clr>
        </p15:guide>
        <p15:guide id="4" orient="horz" pos="928">
          <p15:clr>
            <a:srgbClr val="A4A3A4"/>
          </p15:clr>
        </p15:guide>
        <p15:guide id="5" pos="3817">
          <p15:clr>
            <a:srgbClr val="A4A3A4"/>
          </p15:clr>
        </p15:guide>
        <p15:guide id="6" pos="7436">
          <p15:clr>
            <a:srgbClr val="A4A3A4"/>
          </p15:clr>
        </p15:guide>
        <p15:guide id="7" pos="243">
          <p15:clr>
            <a:srgbClr val="A4A3A4"/>
          </p15:clr>
        </p15:guide>
        <p15:guide id="8" pos="14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44"/>
    <a:srgbClr val="00274E"/>
    <a:srgbClr val="000066"/>
    <a:srgbClr val="003366"/>
    <a:srgbClr val="3A040E"/>
    <a:srgbClr val="C60C30"/>
    <a:srgbClr val="315C77"/>
    <a:srgbClr val="61B1AD"/>
    <a:srgbClr val="FFFFFF"/>
    <a:srgbClr val="596E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90" autoAdjust="0"/>
    <p:restoredTop sz="93003" autoAdjust="0"/>
  </p:normalViewPr>
  <p:slideViewPr>
    <p:cSldViewPr snapToGrid="0" snapToObjects="1">
      <p:cViewPr varScale="1">
        <p:scale>
          <a:sx n="94" d="100"/>
          <a:sy n="94" d="100"/>
        </p:scale>
        <p:origin x="-808" y="-112"/>
      </p:cViewPr>
      <p:guideLst>
        <p:guide orient="horz" pos="3322"/>
        <p:guide orient="horz" pos="2157"/>
        <p:guide orient="horz" pos="4150"/>
        <p:guide orient="horz" pos="928"/>
        <p:guide pos="3817"/>
        <p:guide pos="7436"/>
        <p:guide pos="243"/>
        <p:guide pos="14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728" y="-14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360" y="9123546"/>
            <a:ext cx="1497704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2013 Duarte Inc. Confidential.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731" y="9123546"/>
            <a:ext cx="108149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1650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093788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1089" y="4929028"/>
            <a:ext cx="6228222" cy="367014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360" y="9123546"/>
            <a:ext cx="1356781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2013 Duarte Inc. Confidential.</a:t>
            </a:r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7752" y="9123546"/>
            <a:ext cx="78654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60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87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4300" indent="-114300" algn="l" defTabSz="914400" rtl="0" eaLnBrk="1" latinLnBrk="0" hangingPunct="1">
      <a:lnSpc>
        <a:spcPct val="85000"/>
      </a:lnSpc>
      <a:spcBef>
        <a:spcPts val="800"/>
      </a:spcBef>
      <a:spcAft>
        <a:spcPts val="200"/>
      </a:spcAft>
      <a:buFont typeface="Arial" pitchFamily="34" charset="0"/>
      <a:buChar char="•"/>
      <a:defRPr sz="1200" kern="1200">
        <a:solidFill>
          <a:schemeClr val="bg1">
            <a:lumMod val="50000"/>
          </a:schemeClr>
        </a:solidFill>
        <a:latin typeface="+mj-lt"/>
        <a:ea typeface="+mn-ea"/>
        <a:cs typeface="+mn-cs"/>
      </a:defRPr>
    </a:lvl1pPr>
    <a:lvl2pPr marL="228600" indent="-114300" algn="l" defTabSz="914400" rtl="0" eaLnBrk="1" latinLnBrk="0" hangingPunct="1">
      <a:lnSpc>
        <a:spcPct val="85000"/>
      </a:lnSpc>
      <a:spcAft>
        <a:spcPts val="200"/>
      </a:spcAft>
      <a:buFont typeface="Arial" pitchFamily="34" charset="0"/>
      <a:buChar char="•"/>
      <a:defRPr sz="110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2pPr>
    <a:lvl3pPr marL="342900" indent="-114300" algn="l" defTabSz="914400" rtl="0" eaLnBrk="1" latinLnBrk="0" hangingPunct="1">
      <a:lnSpc>
        <a:spcPct val="85000"/>
      </a:lnSpc>
      <a:spcAft>
        <a:spcPts val="200"/>
      </a:spcAft>
      <a:buFont typeface="Arial" pitchFamily="34" charset="0"/>
      <a:buChar char="•"/>
      <a:defRPr sz="105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3pPr>
    <a:lvl4pPr marL="457200" indent="-114300" algn="l" defTabSz="914400" rtl="0" eaLnBrk="1" latinLnBrk="0" hangingPunct="1">
      <a:lnSpc>
        <a:spcPct val="85000"/>
      </a:lnSpc>
      <a:spcAft>
        <a:spcPts val="200"/>
      </a:spcAft>
      <a:buFont typeface="Arial" pitchFamily="34" charset="0"/>
      <a:buChar char="•"/>
      <a:defRPr sz="100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4pPr>
    <a:lvl5pPr marL="571500" indent="-114300" algn="l" defTabSz="914400" rtl="0" eaLnBrk="1" latinLnBrk="0" hangingPunct="1">
      <a:lnSpc>
        <a:spcPct val="85000"/>
      </a:lnSpc>
      <a:spcAft>
        <a:spcPts val="200"/>
      </a:spcAft>
      <a:buFont typeface="Arial" pitchFamily="34" charset="0"/>
      <a:buChar char="•"/>
      <a:defRPr sz="90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6913"/>
            <a:ext cx="6194425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lIns="93177" tIns="46589" rIns="93177" bIns="46589"/>
          <a:lstStyle/>
          <a:p>
            <a:fld id="{DB4D8079-25DD-4543-B20A-443D2F593F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163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Explains the</a:t>
            </a:r>
            <a:r>
              <a:rPr lang="en-US" baseline="0" dirty="0" smtClean="0"/>
              <a:t> IoT landscape in terms of (commercial) players and consortia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563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The value increases the more recent, more accurate, more all-encompassing the activity is</a:t>
            </a:r>
          </a:p>
          <a:p>
            <a:r>
              <a:rPr lang="en-US" sz="1800" dirty="0" smtClean="0"/>
              <a:t>For example, it’s good to see in a report that last week you’ve sold 100 articles</a:t>
            </a:r>
            <a:r>
              <a:rPr lang="en-US" sz="1800" baseline="0" dirty="0" smtClean="0"/>
              <a:t> from a certain category, however it’s much more insightful to have a break-down (in which region? who bought it? which other articles have been bought together with this article?)</a:t>
            </a:r>
          </a:p>
          <a:p>
            <a:r>
              <a:rPr lang="en-US" sz="1800" baseline="0" dirty="0" smtClean="0"/>
              <a:t>Also, for many businesses real-time information about buyers behavior are essential (think: events, auctions, etc.)</a:t>
            </a:r>
          </a:p>
          <a:p>
            <a:r>
              <a:rPr lang="en-US" sz="1800" baseline="0" dirty="0" smtClean="0"/>
              <a:t>Predicting the future is never easy, but providing good enough indicators for humans to take (or avoid) certain actions can make a huge difference to the bottom-line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67890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Back-end</a:t>
            </a:r>
            <a:r>
              <a:rPr lang="en-US" baseline="0" dirty="0" smtClean="0"/>
              <a:t> means: the stuff that stores, processes, analyzes, queries, etc. the data</a:t>
            </a:r>
          </a:p>
          <a:p>
            <a:r>
              <a:rPr lang="en-US" baseline="0" dirty="0" smtClean="0"/>
              <a:t>Front-end means: the user-facing stuff, some kind of app (desktop of Web) that either an internal user, such as a business analyst (BA) or an end-user (like you and me) uses. For example, SAS might be used for an BA while we use, for example Salesforce in the browser.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21433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441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392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gradFill flip="none" rotWithShape="1">
            <a:gsLst>
              <a:gs pos="100000">
                <a:srgbClr val="A20A27"/>
              </a:gs>
              <a:gs pos="1250">
                <a:schemeClr val="tx2"/>
              </a:gs>
              <a:gs pos="4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b="1" dirty="0" smtClean="0"/>
          </a:p>
        </p:txBody>
      </p:sp>
      <p:pic>
        <p:nvPicPr>
          <p:cNvPr id="7" name="Picture 6" descr="MapR006_DphIV_app_ppt_logotype_white_noBox_Jan2014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8" y="757859"/>
            <a:ext cx="1755851" cy="448631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 userDrawn="1">
            <p:ph type="body" sz="quarter" idx="10" hasCustomPrompt="1"/>
          </p:nvPr>
        </p:nvSpPr>
        <p:spPr bwMode="black">
          <a:xfrm>
            <a:off x="559838" y="4066597"/>
            <a:ext cx="11244813" cy="643253"/>
          </a:xfrm>
        </p:spPr>
        <p:txBody>
          <a:bodyPr anchor="b" anchorCtr="0"/>
          <a:lstStyle>
            <a:lvl1pPr marL="0" indent="0">
              <a:buNone/>
              <a:tabLst>
                <a:tab pos="2916238" algn="l"/>
              </a:tabLst>
              <a:defRPr sz="4400">
                <a:gradFill flip="none" rotWithShape="1">
                  <a:gsLst>
                    <a:gs pos="0">
                      <a:schemeClr val="bg1"/>
                    </a:gs>
                    <a:gs pos="75000">
                      <a:schemeClr val="bg1"/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atin typeface="+mn-lt"/>
              </a:defRPr>
            </a:lvl1pPr>
            <a:lvl2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4" name="TextBox 83" hidden="1"/>
          <p:cNvSpPr txBox="1"/>
          <p:nvPr userDrawn="1"/>
        </p:nvSpPr>
        <p:spPr>
          <a:xfrm>
            <a:off x="11621017" y="6639465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14918" y="893603"/>
            <a:ext cx="9373906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5000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9837" y="4959223"/>
            <a:ext cx="11244813" cy="38010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600" baseline="0">
                <a:solidFill>
                  <a:schemeClr val="bg1">
                    <a:alpha val="90000"/>
                  </a:schemeClr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28600" indent="0"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2" name="Text Placeholder 1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59837" y="5361553"/>
            <a:ext cx="11244813" cy="32162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chemeClr val="bg1">
                    <a:alpha val="80000"/>
                  </a:schemeClr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28600" indent="0"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050" name="Picture 2" descr="C:\Users\Annette.DUARTE\Desktop\MapR\PNG\white_line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57291" y="757858"/>
            <a:ext cx="2230338" cy="22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MapR006_DphIV_app_ppt_elephant_rgb128-161-182.eps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3B6E8E">
                <a:tint val="45000"/>
                <a:satMod val="400000"/>
              </a:srgb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1" y="6445252"/>
            <a:ext cx="424174" cy="2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0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74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-9600" y="1540574"/>
            <a:ext cx="4862017" cy="412934"/>
          </a:xfrm>
          <a:gradFill>
            <a:gsLst>
              <a:gs pos="0">
                <a:schemeClr val="bg1"/>
              </a:gs>
              <a:gs pos="57000">
                <a:srgbClr val="F8F9FA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</a:gradFill>
          <a:ln w="9525" cap="sq">
            <a:solidFill>
              <a:schemeClr val="accent2"/>
            </a:solidFill>
            <a:miter lim="800000"/>
          </a:ln>
          <a:effectLst>
            <a:glow rad="584200">
              <a:srgbClr val="FFFFFF">
                <a:alpha val="20000"/>
              </a:srgbClr>
            </a:glow>
          </a:effectLst>
        </p:spPr>
        <p:txBody>
          <a:bodyPr vert="horz" wrap="square" lIns="0" tIns="0" rIns="0" bIns="0" rtlCol="0">
            <a:sp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5764" y="222069"/>
            <a:ext cx="11418887" cy="72281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here to edit the 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65483" y="1541732"/>
            <a:ext cx="2113619" cy="300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6199431" y="807252"/>
            <a:ext cx="45722" cy="21136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13" name="Isosceles Triangle 12"/>
          <p:cNvSpPr/>
          <p:nvPr/>
        </p:nvSpPr>
        <p:spPr>
          <a:xfrm rot="10800000">
            <a:off x="6084813" y="1864061"/>
            <a:ext cx="221589" cy="9496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pic>
        <p:nvPicPr>
          <p:cNvPr id="16" name="Picture 3"/>
          <p:cNvPicPr preferRelativeResize="0">
            <a:picLocks noChangeArrowheads="1"/>
          </p:cNvPicPr>
          <p:nvPr userDrawn="1"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93" t="84611" r="14893"/>
          <a:stretch/>
        </p:blipFill>
        <p:spPr bwMode="auto">
          <a:xfrm>
            <a:off x="5025859" y="5821405"/>
            <a:ext cx="7076498" cy="29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Group 52"/>
          <p:cNvGrpSpPr/>
          <p:nvPr userDrawn="1"/>
        </p:nvGrpSpPr>
        <p:grpSpPr>
          <a:xfrm>
            <a:off x="7376086" y="2164982"/>
            <a:ext cx="2337540" cy="3394571"/>
            <a:chOff x="7376086" y="2067445"/>
            <a:chExt cx="2337540" cy="3035896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7376086" y="2067445"/>
              <a:ext cx="0" cy="3035896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2"/>
                  </a:gs>
                  <a:gs pos="50000">
                    <a:schemeClr val="bg2"/>
                  </a:gs>
                  <a:gs pos="100000">
                    <a:schemeClr val="bg2"/>
                  </a:gs>
                </a:gsLst>
                <a:lin ang="5400000" scaled="0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9713626" y="2067445"/>
              <a:ext cx="0" cy="3035896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2"/>
                  </a:gs>
                  <a:gs pos="50000">
                    <a:schemeClr val="bg2"/>
                  </a:gs>
                  <a:gs pos="100000">
                    <a:schemeClr val="bg2"/>
                  </a:gs>
                </a:gsLst>
                <a:lin ang="5400000" scaled="0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9713627" y="1541732"/>
            <a:ext cx="2113619" cy="300552"/>
          </a:xfrm>
          <a:prstGeom prst="rect">
            <a:avLst/>
          </a:prstGeom>
          <a:gradFill>
            <a:gsLst>
              <a:gs pos="51000">
                <a:schemeClr val="tx2">
                  <a:lumMod val="89000"/>
                </a:schemeClr>
              </a:gs>
              <a:gs pos="5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 rot="5400000">
            <a:off x="10747575" y="807252"/>
            <a:ext cx="45722" cy="21136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632957" y="1864061"/>
            <a:ext cx="221589" cy="9496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24" name="Rectangle 23"/>
          <p:cNvSpPr/>
          <p:nvPr/>
        </p:nvSpPr>
        <p:spPr>
          <a:xfrm>
            <a:off x="7439554" y="1541732"/>
            <a:ext cx="2113619" cy="300552"/>
          </a:xfrm>
          <a:prstGeom prst="rect">
            <a:avLst/>
          </a:prstGeom>
          <a:gradFill>
            <a:gsLst>
              <a:gs pos="50000">
                <a:schemeClr val="accent1"/>
              </a:gs>
              <a:gs pos="51000">
                <a:schemeClr val="accent1">
                  <a:lumMod val="8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8473503" y="807252"/>
            <a:ext cx="45722" cy="21136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26" name="Isosceles Triangle 25"/>
          <p:cNvSpPr/>
          <p:nvPr/>
        </p:nvSpPr>
        <p:spPr>
          <a:xfrm rot="10800000">
            <a:off x="8358885" y="1864061"/>
            <a:ext cx="221589" cy="9496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397956" y="908303"/>
            <a:ext cx="8648700" cy="292388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000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the subtitle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5271887" y="1604291"/>
            <a:ext cx="1896186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7529858" y="1604291"/>
            <a:ext cx="1896186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7" hasCustomPrompt="1"/>
          </p:nvPr>
        </p:nvSpPr>
        <p:spPr>
          <a:xfrm>
            <a:off x="9829779" y="1604291"/>
            <a:ext cx="1896186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8" hasCustomPrompt="1"/>
          </p:nvPr>
        </p:nvSpPr>
        <p:spPr>
          <a:xfrm>
            <a:off x="7706146" y="6039422"/>
            <a:ext cx="1671130" cy="52629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228600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PLACE 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385764" y="2918870"/>
            <a:ext cx="3614737" cy="412934"/>
          </a:xfrm>
          <a:gradFill>
            <a:gsLst>
              <a:gs pos="0">
                <a:schemeClr val="bg1"/>
              </a:gs>
              <a:gs pos="57000">
                <a:srgbClr val="F8F9FA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</a:gradFill>
          <a:ln w="9525" cap="sq">
            <a:solidFill>
              <a:schemeClr val="accent2"/>
            </a:solidFill>
            <a:miter lim="800000"/>
          </a:ln>
          <a:effectLst>
            <a:glow rad="584200">
              <a:srgbClr val="FFFFFF">
                <a:alpha val="20000"/>
              </a:srgbClr>
            </a:glow>
          </a:effectLst>
        </p:spPr>
        <p:txBody>
          <a:bodyPr vert="horz" wrap="square" lIns="0" tIns="0" rIns="0" bIns="0" rtlCol="0">
            <a:sp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5764" y="222069"/>
            <a:ext cx="11418887" cy="72281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here to edit the title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4528035" y="1567133"/>
            <a:ext cx="2113619" cy="417297"/>
            <a:chOff x="5165482" y="1541732"/>
            <a:chExt cx="2113619" cy="417297"/>
          </a:xfrm>
        </p:grpSpPr>
        <p:sp>
          <p:nvSpPr>
            <p:cNvPr id="11" name="Rectangle 10"/>
            <p:cNvSpPr/>
            <p:nvPr/>
          </p:nvSpPr>
          <p:spPr>
            <a:xfrm>
              <a:off x="5165482" y="1541732"/>
              <a:ext cx="2113619" cy="3005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6199431" y="807252"/>
              <a:ext cx="45722" cy="21136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6084812" y="1864060"/>
              <a:ext cx="221589" cy="949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6882582" y="2190381"/>
            <a:ext cx="2585884" cy="2089520"/>
            <a:chOff x="7376086" y="2067445"/>
            <a:chExt cx="2337540" cy="3035896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7376086" y="2067445"/>
              <a:ext cx="0" cy="3035896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2"/>
                  </a:gs>
                  <a:gs pos="50000">
                    <a:schemeClr val="bg2"/>
                  </a:gs>
                  <a:gs pos="100000">
                    <a:schemeClr val="bg2"/>
                  </a:gs>
                </a:gsLst>
                <a:lin ang="5400000" scaled="0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9713626" y="2067445"/>
              <a:ext cx="0" cy="3035896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2"/>
                  </a:gs>
                  <a:gs pos="50000">
                    <a:schemeClr val="bg2"/>
                  </a:gs>
                  <a:gs pos="100000">
                    <a:schemeClr val="bg2"/>
                  </a:gs>
                </a:gsLst>
                <a:lin ang="5400000" scaled="0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 userDrawn="1"/>
        </p:nvGrpSpPr>
        <p:grpSpPr>
          <a:xfrm>
            <a:off x="9713627" y="1567133"/>
            <a:ext cx="2113619" cy="417297"/>
            <a:chOff x="9713626" y="1541732"/>
            <a:chExt cx="2113619" cy="417297"/>
          </a:xfrm>
        </p:grpSpPr>
        <p:sp>
          <p:nvSpPr>
            <p:cNvPr id="19" name="Rectangle 18"/>
            <p:cNvSpPr/>
            <p:nvPr/>
          </p:nvSpPr>
          <p:spPr>
            <a:xfrm>
              <a:off x="9713626" y="1541732"/>
              <a:ext cx="2113619" cy="300552"/>
            </a:xfrm>
            <a:prstGeom prst="rect">
              <a:avLst/>
            </a:prstGeom>
            <a:gradFill>
              <a:gsLst>
                <a:gs pos="51000">
                  <a:schemeClr val="tx2">
                    <a:lumMod val="89000"/>
                  </a:schemeClr>
                </a:gs>
                <a:gs pos="50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  <p:sp>
          <p:nvSpPr>
            <p:cNvPr id="20" name="Rectangle 19"/>
            <p:cNvSpPr/>
            <p:nvPr/>
          </p:nvSpPr>
          <p:spPr>
            <a:xfrm rot="5400000">
              <a:off x="10747575" y="807252"/>
              <a:ext cx="45722" cy="21136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10632956" y="1864060"/>
              <a:ext cx="221589" cy="949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7115915" y="1567133"/>
            <a:ext cx="2113619" cy="417297"/>
            <a:chOff x="7439554" y="1541732"/>
            <a:chExt cx="2113619" cy="417297"/>
          </a:xfrm>
        </p:grpSpPr>
        <p:sp>
          <p:nvSpPr>
            <p:cNvPr id="24" name="Rectangle 23"/>
            <p:cNvSpPr/>
            <p:nvPr/>
          </p:nvSpPr>
          <p:spPr>
            <a:xfrm>
              <a:off x="7439554" y="1541732"/>
              <a:ext cx="2113619" cy="300552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51000">
                  <a:schemeClr val="accent1">
                    <a:lumMod val="83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8473503" y="807252"/>
              <a:ext cx="45722" cy="21136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  <p:sp>
          <p:nvSpPr>
            <p:cNvPr id="26" name="Isosceles Triangle 25"/>
            <p:cNvSpPr/>
            <p:nvPr/>
          </p:nvSpPr>
          <p:spPr>
            <a:xfrm rot="10800000">
              <a:off x="8358884" y="1864060"/>
              <a:ext cx="221589" cy="949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397956" y="980875"/>
            <a:ext cx="8648700" cy="350865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400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the subtitle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28111" y="1629691"/>
            <a:ext cx="2113542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7115915" y="1629691"/>
            <a:ext cx="2113618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7" hasCustomPrompt="1"/>
          </p:nvPr>
        </p:nvSpPr>
        <p:spPr>
          <a:xfrm>
            <a:off x="9713627" y="1629691"/>
            <a:ext cx="2113618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86299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621017" y="6639465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Freeform 14"/>
          <p:cNvSpPr>
            <a:spLocks/>
          </p:cNvSpPr>
          <p:nvPr userDrawn="1"/>
        </p:nvSpPr>
        <p:spPr bwMode="auto">
          <a:xfrm>
            <a:off x="742951" y="5913821"/>
            <a:ext cx="10843460" cy="199208"/>
          </a:xfrm>
          <a:custGeom>
            <a:avLst/>
            <a:gdLst>
              <a:gd name="T0" fmla="*/ 3 w 7948"/>
              <a:gd name="T1" fmla="*/ 695 h 695"/>
              <a:gd name="T2" fmla="*/ 0 w 7948"/>
              <a:gd name="T3" fmla="*/ 693 h 695"/>
              <a:gd name="T4" fmla="*/ 7948 w 7948"/>
              <a:gd name="T5" fmla="*/ 693 h 695"/>
              <a:gd name="T6" fmla="*/ 7946 w 7948"/>
              <a:gd name="T7" fmla="*/ 695 h 695"/>
              <a:gd name="T8" fmla="*/ 7106 w 7948"/>
              <a:gd name="T9" fmla="*/ 0 h 695"/>
              <a:gd name="T10" fmla="*/ 7108 w 7948"/>
              <a:gd name="T11" fmla="*/ 2 h 695"/>
              <a:gd name="T12" fmla="*/ 732 w 7948"/>
              <a:gd name="T13" fmla="*/ 2 h 695"/>
              <a:gd name="T14" fmla="*/ 734 w 7948"/>
              <a:gd name="T15" fmla="*/ 0 h 695"/>
              <a:gd name="T16" fmla="*/ 3 w 7948"/>
              <a:gd name="T17" fmla="*/ 695 h 695"/>
              <a:gd name="T18" fmla="*/ 3 w 7948"/>
              <a:gd name="T19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48" h="695">
                <a:moveTo>
                  <a:pt x="3" y="695"/>
                </a:moveTo>
                <a:lnTo>
                  <a:pt x="0" y="693"/>
                </a:lnTo>
                <a:lnTo>
                  <a:pt x="7948" y="693"/>
                </a:lnTo>
                <a:lnTo>
                  <a:pt x="7946" y="695"/>
                </a:lnTo>
                <a:lnTo>
                  <a:pt x="7106" y="0"/>
                </a:lnTo>
                <a:lnTo>
                  <a:pt x="7108" y="2"/>
                </a:lnTo>
                <a:lnTo>
                  <a:pt x="732" y="2"/>
                </a:lnTo>
                <a:lnTo>
                  <a:pt x="734" y="0"/>
                </a:lnTo>
                <a:lnTo>
                  <a:pt x="3" y="695"/>
                </a:lnTo>
                <a:lnTo>
                  <a:pt x="3" y="69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6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3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622138" y="1602802"/>
            <a:ext cx="10969943" cy="1309076"/>
          </a:xfrm>
        </p:spPr>
        <p:txBody>
          <a:bodyPr/>
          <a:lstStyle>
            <a:lvl2pPr>
              <a:buSzPct val="75000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23887" y="6453870"/>
            <a:ext cx="1155500" cy="301756"/>
          </a:xfrm>
          <a:prstGeom prst="rect">
            <a:avLst/>
          </a:prstGeom>
        </p:spPr>
        <p:txBody>
          <a:bodyPr lIns="76808" tIns="38404" rIns="76808" bIns="38404"/>
          <a:lstStyle/>
          <a:p>
            <a:fld id="{D4C6DA7C-23A0-49B4-BC54-16041AFD64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09442" y="274641"/>
            <a:ext cx="10969943" cy="727544"/>
          </a:xfrm>
          <a:prstGeom prst="rect">
            <a:avLst/>
          </a:prstGeom>
        </p:spPr>
        <p:txBody>
          <a:bodyPr vert="horz" lIns="76808" tIns="38404" rIns="76808" bIns="38404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3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Line 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04" y="493776"/>
            <a:ext cx="11294418" cy="57302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80900" y="973138"/>
            <a:ext cx="11299041" cy="29238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000" baseline="0" dirty="0" smtClean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>
                <a:solidFill>
                  <a:srgbClr val="C00000"/>
                </a:solidFill>
              </a:defRPr>
            </a:lvl2pPr>
            <a:lvl3pPr>
              <a:buNone/>
              <a:defRPr>
                <a:solidFill>
                  <a:srgbClr val="C00000"/>
                </a:solidFill>
              </a:defRPr>
            </a:lvl3pPr>
            <a:lvl4pPr>
              <a:buNone/>
              <a:defRPr>
                <a:solidFill>
                  <a:srgbClr val="C00000"/>
                </a:solidFill>
              </a:defRPr>
            </a:lvl4pPr>
            <a:lvl5pPr>
              <a:buNone/>
              <a:defRPr>
                <a:solidFill>
                  <a:srgbClr val="C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90042" y="1735140"/>
            <a:ext cx="11299041" cy="124649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/>
            </a:lvl1pPr>
            <a:lvl2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Lucida Grande"/>
              <a:buChar char="-"/>
              <a:defRPr sz="1800"/>
            </a:lvl2pPr>
            <a:lvl3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/>
            </a:lvl3pPr>
            <a:lvl4pPr>
              <a:lnSpc>
                <a:spcPct val="100000"/>
              </a:lnSpc>
              <a:spcBef>
                <a:spcPts val="480"/>
              </a:spcBef>
              <a:buClr>
                <a:schemeClr val="tx2"/>
              </a:buClr>
              <a:buFont typeface="Arial"/>
              <a:buNone/>
              <a:defRPr/>
            </a:lvl4pPr>
            <a:lvl5pPr>
              <a:lnSpc>
                <a:spcPct val="100000"/>
              </a:lnSpc>
              <a:spcBef>
                <a:spcPts val="480"/>
              </a:spcBef>
              <a:buClr>
                <a:schemeClr val="tx2"/>
              </a:buClr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7654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61897" y="5751514"/>
            <a:ext cx="12065032" cy="10699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9" tIns="60949" rIns="121899" bIns="60949" anchor="ctr"/>
          <a:lstStyle/>
          <a:p>
            <a:pPr algn="ctr" defTabSz="609493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351225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4129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622B87CE-17AD-614D-A27F-EDEDD8F1AF68}" type="datetimeFigureOut">
              <a:rPr lang="en-US" smtClean="0"/>
              <a:t>2014-09-18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FF72AC1F-6B80-5E42-82E7-35C6C33A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 hidden="1"/>
          <p:cNvSpPr txBox="1"/>
          <p:nvPr userDrawn="1"/>
        </p:nvSpPr>
        <p:spPr>
          <a:xfrm>
            <a:off x="11621017" y="6639465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1466424"/>
            <a:ext cx="12187628" cy="37976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86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69566" r="11011" b="-19566"/>
          <a:stretch/>
        </p:blipFill>
        <p:spPr bwMode="auto">
          <a:xfrm rot="10800000">
            <a:off x="599" y="4941051"/>
            <a:ext cx="12187629" cy="323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69566" r="11011" b="-19566"/>
          <a:stretch/>
        </p:blipFill>
        <p:spPr bwMode="auto">
          <a:xfrm>
            <a:off x="599" y="1466425"/>
            <a:ext cx="12187629" cy="323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385764" y="222069"/>
            <a:ext cx="11418887" cy="72281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7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 2_Indeed_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882317" y="225546"/>
            <a:ext cx="10250904" cy="6632454"/>
          </a:xfrm>
          <a:prstGeom prst="ellipse">
            <a:avLst/>
          </a:prstGeom>
          <a:gradFill flip="none" rotWithShape="1">
            <a:gsLst>
              <a:gs pos="11700">
                <a:schemeClr val="accent1">
                  <a:lumMod val="20000"/>
                  <a:lumOff val="80000"/>
                  <a:alpha val="25000"/>
                </a:schemeClr>
              </a:gs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/>
          </a:p>
        </p:txBody>
      </p:sp>
      <p:sp>
        <p:nvSpPr>
          <p:cNvPr id="52" name="Rectangle 51"/>
          <p:cNvSpPr/>
          <p:nvPr userDrawn="1"/>
        </p:nvSpPr>
        <p:spPr>
          <a:xfrm>
            <a:off x="2530045" y="1587500"/>
            <a:ext cx="7315200" cy="4319192"/>
          </a:xfrm>
          <a:prstGeom prst="rect">
            <a:avLst/>
          </a:prstGeom>
          <a:gradFill>
            <a:gsLst>
              <a:gs pos="100000">
                <a:srgbClr val="F3F6F7"/>
              </a:gs>
              <a:gs pos="0">
                <a:schemeClr val="bg1"/>
              </a:gs>
            </a:gsLst>
            <a:lin ang="5400000" scaled="0"/>
          </a:gradFill>
          <a:ln w="63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accent3">
                    <a:lumMod val="20000"/>
                    <a:lumOff val="80000"/>
                  </a:schemeClr>
                </a:gs>
              </a:gsLst>
              <a:lin ang="5400000" scaled="0"/>
            </a:gradFill>
          </a:ln>
          <a:effectLst>
            <a:innerShdw blurRad="508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25" name="Picture Placeholder 24"/>
          <p:cNvSpPr>
            <a:spLocks noGrp="1" noChangeAspect="1"/>
          </p:cNvSpPr>
          <p:nvPr>
            <p:ph type="pic" sz="quarter" idx="10"/>
          </p:nvPr>
        </p:nvSpPr>
        <p:spPr>
          <a:xfrm>
            <a:off x="2758645" y="2211610"/>
            <a:ext cx="6858000" cy="412934"/>
          </a:xfrm>
          <a:gradFill>
            <a:gsLst>
              <a:gs pos="0">
                <a:schemeClr val="bg1"/>
              </a:gs>
              <a:gs pos="57000">
                <a:srgbClr val="F8F9FA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</a:gradFill>
          <a:ln w="44450" cap="sq">
            <a:gradFill>
              <a:gsLst>
                <a:gs pos="51000">
                  <a:schemeClr val="accent3"/>
                </a:gs>
                <a:gs pos="50000">
                  <a:schemeClr val="accent2">
                    <a:lumMod val="75000"/>
                  </a:schemeClr>
                </a:gs>
              </a:gsLst>
              <a:lin ang="5400000" scaled="0"/>
            </a:gradFill>
            <a:miter lim="800000"/>
          </a:ln>
          <a:effectLst>
            <a:glow rad="584200">
              <a:srgbClr val="FFFFFF">
                <a:alpha val="20000"/>
              </a:srgbClr>
            </a:glow>
            <a:outerShdw blurRad="1270000" dist="38100" dir="2700000" algn="tl" rotWithShape="0">
              <a:prstClr val="black">
                <a:alpha val="17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-27963" y="-1564454"/>
            <a:ext cx="574811" cy="0"/>
          </a:xfrm>
          <a:prstGeom prst="line">
            <a:avLst/>
          </a:prstGeom>
          <a:ln w="15875" cap="rnd">
            <a:solidFill>
              <a:schemeClr val="bg1">
                <a:alpha val="6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4"/>
          <p:cNvSpPr>
            <a:spLocks/>
          </p:cNvSpPr>
          <p:nvPr userDrawn="1"/>
        </p:nvSpPr>
        <p:spPr bwMode="auto">
          <a:xfrm>
            <a:off x="1767840" y="5913276"/>
            <a:ext cx="8968740" cy="244526"/>
          </a:xfrm>
          <a:custGeom>
            <a:avLst/>
            <a:gdLst>
              <a:gd name="T0" fmla="*/ 3 w 7948"/>
              <a:gd name="T1" fmla="*/ 695 h 695"/>
              <a:gd name="T2" fmla="*/ 0 w 7948"/>
              <a:gd name="T3" fmla="*/ 693 h 695"/>
              <a:gd name="T4" fmla="*/ 7948 w 7948"/>
              <a:gd name="T5" fmla="*/ 693 h 695"/>
              <a:gd name="T6" fmla="*/ 7946 w 7948"/>
              <a:gd name="T7" fmla="*/ 695 h 695"/>
              <a:gd name="T8" fmla="*/ 7106 w 7948"/>
              <a:gd name="T9" fmla="*/ 0 h 695"/>
              <a:gd name="T10" fmla="*/ 7108 w 7948"/>
              <a:gd name="T11" fmla="*/ 2 h 695"/>
              <a:gd name="T12" fmla="*/ 732 w 7948"/>
              <a:gd name="T13" fmla="*/ 2 h 695"/>
              <a:gd name="T14" fmla="*/ 734 w 7948"/>
              <a:gd name="T15" fmla="*/ 0 h 695"/>
              <a:gd name="T16" fmla="*/ 3 w 7948"/>
              <a:gd name="T17" fmla="*/ 695 h 695"/>
              <a:gd name="T18" fmla="*/ 3 w 7948"/>
              <a:gd name="T19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48" h="695">
                <a:moveTo>
                  <a:pt x="3" y="695"/>
                </a:moveTo>
                <a:lnTo>
                  <a:pt x="0" y="693"/>
                </a:lnTo>
                <a:lnTo>
                  <a:pt x="7948" y="693"/>
                </a:lnTo>
                <a:lnTo>
                  <a:pt x="7946" y="695"/>
                </a:lnTo>
                <a:lnTo>
                  <a:pt x="7106" y="0"/>
                </a:lnTo>
                <a:lnTo>
                  <a:pt x="7108" y="2"/>
                </a:lnTo>
                <a:lnTo>
                  <a:pt x="732" y="2"/>
                </a:lnTo>
                <a:lnTo>
                  <a:pt x="734" y="0"/>
                </a:lnTo>
                <a:lnTo>
                  <a:pt x="3" y="695"/>
                </a:lnTo>
                <a:lnTo>
                  <a:pt x="3" y="69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6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Pentagon 42"/>
          <p:cNvSpPr/>
          <p:nvPr userDrawn="1"/>
        </p:nvSpPr>
        <p:spPr>
          <a:xfrm>
            <a:off x="-1" y="179944"/>
            <a:ext cx="2162288" cy="661670"/>
          </a:xfrm>
          <a:prstGeom prst="homePlate">
            <a:avLst>
              <a:gd name="adj" fmla="val 18796"/>
            </a:avLst>
          </a:prstGeom>
          <a:gradFill>
            <a:gsLst>
              <a:gs pos="52000">
                <a:srgbClr val="9A0A25"/>
              </a:gs>
              <a:gs pos="50000">
                <a:srgbClr val="B90B2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/>
          </a:p>
        </p:txBody>
      </p:sp>
      <p:sp>
        <p:nvSpPr>
          <p:cNvPr id="4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53854" y="225548"/>
            <a:ext cx="9214033" cy="618291"/>
          </a:xfrm>
          <a:prstGeom prst="rect">
            <a:avLst/>
          </a:prstGeom>
        </p:spPr>
        <p:txBody>
          <a:bodyPr vert="horz" wrap="square" lIns="0" tIns="45720" rIns="0" bIns="45720" rtlCol="0" anchor="ctr">
            <a:noAutofit/>
          </a:bodyPr>
          <a:lstStyle>
            <a:lvl1pPr>
              <a:lnSpc>
                <a:spcPct val="90000"/>
              </a:lnSpc>
              <a:defRPr sz="2800" u="none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47" name="Oval 46"/>
          <p:cNvSpPr/>
          <p:nvPr userDrawn="1"/>
        </p:nvSpPr>
        <p:spPr>
          <a:xfrm>
            <a:off x="1486426" y="309019"/>
            <a:ext cx="413512" cy="413510"/>
          </a:xfrm>
          <a:prstGeom prst="ellipse">
            <a:avLst/>
          </a:prstGeom>
          <a:noFill/>
          <a:ln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49" name="Text Placeholder 3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30539" y="384201"/>
            <a:ext cx="1214322" cy="263149"/>
          </a:xfrm>
          <a:noFill/>
          <a:effectLst>
            <a:outerShdw blurRad="25400" dist="12700" dir="5400000" algn="t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 b="0" cap="all" baseline="0" dirty="0" smtClean="0">
                <a:solidFill>
                  <a:schemeClr val="lt1"/>
                </a:solidFill>
                <a:effectLst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algn="ctr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55116" y="363532"/>
            <a:ext cx="273685" cy="292388"/>
          </a:xfrm>
        </p:spPr>
        <p:txBody>
          <a:bodyPr anchor="ctr"/>
          <a:lstStyle>
            <a:lvl1pPr algn="ctr">
              <a:defRPr lang="en-US" sz="3200" b="1" dirty="0">
                <a:solidFill>
                  <a:schemeClr val="bg1"/>
                </a:solidFill>
              </a:defRPr>
            </a:lvl1pPr>
          </a:lstStyle>
          <a:p>
            <a:r>
              <a:rPr lang="en-US" sz="2000" b="1" kern="1200" cap="all" baseline="0" dirty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12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 userDrawn="1"/>
        </p:nvSpPr>
        <p:spPr>
          <a:xfrm>
            <a:off x="-1" y="179944"/>
            <a:ext cx="2162288" cy="661670"/>
          </a:xfrm>
          <a:prstGeom prst="homePlate">
            <a:avLst>
              <a:gd name="adj" fmla="val 18796"/>
            </a:avLst>
          </a:prstGeom>
          <a:gradFill>
            <a:gsLst>
              <a:gs pos="52000">
                <a:srgbClr val="9A0A25"/>
              </a:gs>
              <a:gs pos="50000">
                <a:srgbClr val="B90B2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82428" y="225548"/>
            <a:ext cx="9185458" cy="618291"/>
          </a:xfrm>
          <a:prstGeom prst="rect">
            <a:avLst/>
          </a:prstGeom>
        </p:spPr>
        <p:txBody>
          <a:bodyPr vert="horz" wrap="square" lIns="0" tIns="45720" rIns="0" bIns="45720" rtlCol="0" anchor="ctr">
            <a:noAutofit/>
          </a:bodyPr>
          <a:lstStyle>
            <a:lvl1pPr>
              <a:lnSpc>
                <a:spcPct val="90000"/>
              </a:lnSpc>
              <a:defRPr sz="2800" u="none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here to edit title</a:t>
            </a:r>
            <a:endParaRPr lang="en-US" dirty="0"/>
          </a:p>
        </p:txBody>
      </p:sp>
      <p:sp>
        <p:nvSpPr>
          <p:cNvPr id="48" name="Oval 47"/>
          <p:cNvSpPr/>
          <p:nvPr userDrawn="1"/>
        </p:nvSpPr>
        <p:spPr>
          <a:xfrm>
            <a:off x="1486426" y="309019"/>
            <a:ext cx="413512" cy="413510"/>
          </a:xfrm>
          <a:prstGeom prst="ellipse">
            <a:avLst/>
          </a:prstGeom>
          <a:noFill/>
          <a:ln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50" name="Text Placeholder 3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30539" y="384201"/>
            <a:ext cx="1214322" cy="263149"/>
          </a:xfrm>
          <a:noFill/>
          <a:effectLst>
            <a:outerShdw blurRad="25400" dist="12700" dir="5400000" algn="t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 b="0" cap="all" baseline="0" dirty="0" smtClean="0">
                <a:solidFill>
                  <a:schemeClr val="lt1"/>
                </a:solidFill>
                <a:effectLst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algn="ctr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55116" y="363532"/>
            <a:ext cx="273685" cy="292388"/>
          </a:xfrm>
        </p:spPr>
        <p:txBody>
          <a:bodyPr anchor="ctr"/>
          <a:lstStyle>
            <a:lvl1pPr algn="ctr">
              <a:defRPr lang="en-US" sz="1800" b="1" dirty="0">
                <a:solidFill>
                  <a:schemeClr val="bg1"/>
                </a:solidFill>
              </a:defRPr>
            </a:lvl1pPr>
          </a:lstStyle>
          <a:p>
            <a:r>
              <a:rPr lang="en-US" sz="2000" b="1" kern="1200" cap="all" baseline="0" dirty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9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5764" y="235132"/>
            <a:ext cx="11418887" cy="69668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black">
          <a:xfrm>
            <a:off x="385762" y="1393948"/>
            <a:ext cx="11418888" cy="22826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5pPr>
              <a:lnSpc>
                <a:spcPct val="100000"/>
              </a:lnSpc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>
              <a:lnSpc>
                <a:spcPct val="100000"/>
              </a:lnSpc>
              <a:spcBef>
                <a:spcPts val="600"/>
              </a:spcBef>
              <a:defRPr sz="2200">
                <a:solidFill>
                  <a:schemeClr val="bg2"/>
                </a:solidFill>
              </a:defRPr>
            </a:lvl6pPr>
            <a:lvl7pPr>
              <a:defRPr sz="2000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defRPr sz="1800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defRPr sz="1600">
                <a:solidFill>
                  <a:schemeClr val="bg2"/>
                </a:solidFill>
              </a:defRPr>
            </a:lvl9pPr>
          </a:lstStyle>
          <a:p>
            <a:pPr lvl="4"/>
            <a:r>
              <a:rPr lang="en-US" dirty="0" smtClean="0"/>
              <a:t>First Level Bullet</a:t>
            </a:r>
          </a:p>
          <a:p>
            <a:pPr lvl="5"/>
            <a:r>
              <a:rPr lang="en-US" dirty="0" smtClean="0"/>
              <a:t>Second Level Bullet</a:t>
            </a:r>
          </a:p>
          <a:p>
            <a:pPr lvl="6"/>
            <a:r>
              <a:rPr lang="en-US" dirty="0" smtClean="0"/>
              <a:t>Third Level Bullet</a:t>
            </a:r>
          </a:p>
          <a:p>
            <a:pPr lvl="7"/>
            <a:r>
              <a:rPr lang="en-US" dirty="0" smtClean="0"/>
              <a:t>Fourth Level Bullet</a:t>
            </a:r>
          </a:p>
          <a:p>
            <a:pPr lvl="8"/>
            <a:r>
              <a:rPr lang="en-US" dirty="0" smtClean="0"/>
              <a:t>Fifth Level Bullet</a:t>
            </a:r>
          </a:p>
          <a:p>
            <a:pPr lvl="8"/>
            <a:endParaRPr lang="en-US" dirty="0" smtClean="0"/>
          </a:p>
          <a:p>
            <a:pPr lvl="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6475" y="1828291"/>
            <a:ext cx="2821577" cy="2677590"/>
          </a:xfrm>
          <a:prstGeom prst="rect">
            <a:avLst/>
          </a:prstGeom>
          <a:gradFill flip="none" rotWithShape="1">
            <a:gsLst>
              <a:gs pos="97000">
                <a:srgbClr val="CEDBE0"/>
              </a:gs>
              <a:gs pos="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>
              <a:solidFill>
                <a:schemeClr val="lt1">
                  <a:alpha val="52000"/>
                </a:scheme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9635" y="3536810"/>
            <a:ext cx="3047649" cy="661235"/>
            <a:chOff x="968188" y="3584451"/>
            <a:chExt cx="3047649" cy="661235"/>
          </a:xfrm>
        </p:grpSpPr>
        <p:sp>
          <p:nvSpPr>
            <p:cNvPr id="9" name="Right Triangle 8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rgbClr val="9A0A25"/>
                </a:gs>
                <a:gs pos="50000">
                  <a:srgbClr val="B90B2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4604412" y="1828291"/>
            <a:ext cx="2821577" cy="2677590"/>
          </a:xfrm>
          <a:prstGeom prst="rect">
            <a:avLst/>
          </a:prstGeom>
          <a:gradFill flip="none" rotWithShape="1">
            <a:gsLst>
              <a:gs pos="97000">
                <a:srgbClr val="CEDBE0"/>
              </a:gs>
              <a:gs pos="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b="1" dirty="0" smtClean="0">
              <a:solidFill>
                <a:schemeClr val="lt1">
                  <a:alpha val="52000"/>
                </a:scheme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27571" y="3536810"/>
            <a:ext cx="3047649" cy="661235"/>
            <a:chOff x="968188" y="3584451"/>
            <a:chExt cx="3047649" cy="661235"/>
          </a:xfrm>
        </p:grpSpPr>
        <p:sp>
          <p:nvSpPr>
            <p:cNvPr id="14" name="Right Triangle 13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rgbClr val="9A0A25"/>
                </a:gs>
                <a:gs pos="50000">
                  <a:srgbClr val="B90B2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8492348" y="1828291"/>
            <a:ext cx="2821577" cy="2677590"/>
          </a:xfrm>
          <a:prstGeom prst="rect">
            <a:avLst/>
          </a:prstGeom>
          <a:gradFill flip="none" rotWithShape="1">
            <a:gsLst>
              <a:gs pos="97000">
                <a:srgbClr val="CEDBE0"/>
              </a:gs>
              <a:gs pos="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b="1" dirty="0" smtClean="0">
              <a:solidFill>
                <a:schemeClr val="lt1">
                  <a:alpha val="52000"/>
                </a:schemeClr>
              </a:solidFill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8415507" y="3536810"/>
            <a:ext cx="3047649" cy="661235"/>
            <a:chOff x="968188" y="3584451"/>
            <a:chExt cx="3047649" cy="661235"/>
          </a:xfrm>
        </p:grpSpPr>
        <p:sp>
          <p:nvSpPr>
            <p:cNvPr id="22" name="Right Triangle 21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rgbClr val="9A0A25"/>
                </a:gs>
                <a:gs pos="50000">
                  <a:srgbClr val="B90B2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26" name="Text Placehold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16476" y="2237367"/>
            <a:ext cx="2815396" cy="1096454"/>
          </a:xfrm>
        </p:spPr>
        <p:txBody>
          <a:bodyPr wrap="square" anchor="b" anchorCtr="0">
            <a:normAutofit/>
          </a:bodyPr>
          <a:lstStyle>
            <a:lvl1pPr algn="ctr">
              <a:defRPr lang="en-US" sz="7300" b="1" cap="all" baseline="0" dirty="0" smtClean="0">
                <a:solidFill>
                  <a:schemeClr val="tx2">
                    <a:lumMod val="75000"/>
                  </a:schemeClr>
                </a:solidFill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###</a:t>
            </a:r>
          </a:p>
        </p:txBody>
      </p:sp>
      <p:sp>
        <p:nvSpPr>
          <p:cNvPr id="115" name="Text Placeholder 25"/>
          <p:cNvSpPr>
            <a:spLocks noGrp="1"/>
          </p:cNvSpPr>
          <p:nvPr>
            <p:ph type="body" sz="quarter" idx="11" hasCustomPrompt="1"/>
          </p:nvPr>
        </p:nvSpPr>
        <p:spPr>
          <a:xfrm>
            <a:off x="781353" y="3674824"/>
            <a:ext cx="2592372" cy="292388"/>
          </a:xfrm>
        </p:spPr>
        <p:txBody>
          <a:bodyPr wrap="square">
            <a:noAutofit/>
          </a:bodyPr>
          <a:lstStyle>
            <a:lvl1pPr marL="0" algn="ctr" defTabSz="914400" rtl="0" eaLnBrk="1" latinLnBrk="0" hangingPunct="1">
              <a:lnSpc>
                <a:spcPct val="95000"/>
              </a:lnSpc>
              <a:defRPr lang="en-US" sz="2200" kern="1200" cap="all" baseline="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</a:t>
            </a:r>
          </a:p>
        </p:txBody>
      </p:sp>
      <p:sp>
        <p:nvSpPr>
          <p:cNvPr id="116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4604412" y="2237367"/>
            <a:ext cx="2789072" cy="1096454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lang="en-US" sz="7300" b="1" kern="1200" cap="all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Franklin Gothic Book" pitchFamily="34" charset="0"/>
              <a:buNone/>
            </a:pPr>
            <a:r>
              <a:rPr lang="en-US" dirty="0" smtClean="0"/>
              <a:t>###</a:t>
            </a:r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702760" y="3674824"/>
            <a:ext cx="2592372" cy="292388"/>
          </a:xfrm>
        </p:spPr>
        <p:txBody>
          <a:bodyPr wrap="square">
            <a:noAutofit/>
          </a:bodyPr>
          <a:lstStyle>
            <a:lvl1pPr marL="0" algn="ctr" defTabSz="914400" rtl="0" eaLnBrk="1" latinLnBrk="0" hangingPunct="1">
              <a:lnSpc>
                <a:spcPct val="95000"/>
              </a:lnSpc>
              <a:defRPr lang="en-US" sz="2200" kern="1200" cap="all" baseline="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</a:t>
            </a:r>
          </a:p>
        </p:txBody>
      </p:sp>
      <p:sp>
        <p:nvSpPr>
          <p:cNvPr id="118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8492348" y="2237367"/>
            <a:ext cx="2821574" cy="1096454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lang="en-US" sz="7300" b="1" kern="1200" cap="all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Franklin Gothic Book" pitchFamily="34" charset="0"/>
              <a:buNone/>
            </a:pPr>
            <a:r>
              <a:rPr lang="en-US" dirty="0" smtClean="0"/>
              <a:t>###</a:t>
            </a:r>
          </a:p>
        </p:txBody>
      </p:sp>
      <p:sp>
        <p:nvSpPr>
          <p:cNvPr id="11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8606947" y="3674824"/>
            <a:ext cx="2592372" cy="292388"/>
          </a:xfrm>
        </p:spPr>
        <p:txBody>
          <a:bodyPr wrap="square">
            <a:noAutofit/>
          </a:bodyPr>
          <a:lstStyle>
            <a:lvl1pPr marL="0" algn="ctr" defTabSz="914400" rtl="0" eaLnBrk="1" latinLnBrk="0" hangingPunct="1">
              <a:lnSpc>
                <a:spcPct val="95000"/>
              </a:lnSpc>
              <a:defRPr lang="en-US" sz="2200" kern="1200" cap="all" baseline="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</a:t>
            </a:r>
          </a:p>
        </p:txBody>
      </p:sp>
      <p:sp>
        <p:nvSpPr>
          <p:cNvPr id="120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781353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4738608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  <p:sp>
        <p:nvSpPr>
          <p:cNvPr id="122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684953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</p:spTree>
    <p:extLst>
      <p:ext uri="{BB962C8B-B14F-4D97-AF65-F5344CB8AC3E}">
        <p14:creationId xmlns:p14="http://schemas.microsoft.com/office/powerpoint/2010/main" val="31396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 Slide,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6475" y="1828291"/>
            <a:ext cx="2821577" cy="267759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 b="1" dirty="0" smtClean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9635" y="3536810"/>
            <a:ext cx="3047649" cy="661235"/>
            <a:chOff x="968188" y="3584451"/>
            <a:chExt cx="3047649" cy="661235"/>
          </a:xfrm>
        </p:grpSpPr>
        <p:sp>
          <p:nvSpPr>
            <p:cNvPr id="9" name="Right Triangle 8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chemeClr val="accent2"/>
                </a:gs>
                <a:gs pos="49000">
                  <a:schemeClr val="accent3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4604412" y="1828291"/>
            <a:ext cx="2821577" cy="267759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 b="1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27571" y="3536810"/>
            <a:ext cx="3047649" cy="661235"/>
            <a:chOff x="968188" y="3584451"/>
            <a:chExt cx="3047649" cy="661235"/>
          </a:xfrm>
        </p:grpSpPr>
        <p:sp>
          <p:nvSpPr>
            <p:cNvPr id="14" name="Right Triangle 13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chemeClr val="accent2"/>
                </a:gs>
                <a:gs pos="49000">
                  <a:schemeClr val="accent3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8492348" y="1828291"/>
            <a:ext cx="2821577" cy="267759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 b="1" dirty="0" smtClean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8415507" y="3536810"/>
            <a:ext cx="3047649" cy="661235"/>
            <a:chOff x="968188" y="3584451"/>
            <a:chExt cx="3047649" cy="661235"/>
          </a:xfrm>
        </p:grpSpPr>
        <p:sp>
          <p:nvSpPr>
            <p:cNvPr id="22" name="Right Triangle 21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chemeClr val="accent2"/>
                </a:gs>
                <a:gs pos="49000">
                  <a:schemeClr val="accent3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26" name="Text Placehold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16476" y="2237367"/>
            <a:ext cx="2815396" cy="1096454"/>
          </a:xfrm>
          <a:effectLst/>
        </p:spPr>
        <p:txBody>
          <a:bodyPr wrap="square" anchor="b" anchorCtr="0">
            <a:normAutofit/>
          </a:bodyPr>
          <a:lstStyle>
            <a:lvl1pPr algn="ctr">
              <a:defRPr lang="en-US" sz="7300" b="1" cap="all" baseline="0" dirty="0" smtClean="0">
                <a:solidFill>
                  <a:schemeClr val="bg1"/>
                </a:solidFill>
                <a:effectLst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###</a:t>
            </a:r>
          </a:p>
        </p:txBody>
      </p:sp>
      <p:sp>
        <p:nvSpPr>
          <p:cNvPr id="115" name="Text Placeholder 25"/>
          <p:cNvSpPr>
            <a:spLocks noGrp="1"/>
          </p:cNvSpPr>
          <p:nvPr>
            <p:ph type="body" sz="quarter" idx="11" hasCustomPrompt="1"/>
          </p:nvPr>
        </p:nvSpPr>
        <p:spPr>
          <a:xfrm>
            <a:off x="781353" y="3674824"/>
            <a:ext cx="2592372" cy="292388"/>
          </a:xfrm>
          <a:effectLst/>
        </p:spPr>
        <p:txBody>
          <a:bodyPr wrap="square">
            <a:noAutofit/>
          </a:bodyPr>
          <a:lstStyle>
            <a:lvl1pPr marL="0" algn="ctr" defTabSz="914400" rtl="0" eaLnBrk="1" latinLnBrk="0" hangingPunct="1">
              <a:lnSpc>
                <a:spcPct val="95000"/>
              </a:lnSpc>
              <a:defRPr lang="en-US" sz="2200" kern="1200" cap="all" baseline="0" dirty="0" smtClea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</a:t>
            </a:r>
          </a:p>
        </p:txBody>
      </p:sp>
      <p:sp>
        <p:nvSpPr>
          <p:cNvPr id="116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4604412" y="2237367"/>
            <a:ext cx="2789072" cy="1096454"/>
          </a:xfrm>
          <a:effectLst/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lang="en-US" sz="7300" b="1" kern="1200" cap="all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Franklin Gothic Book" pitchFamily="34" charset="0"/>
              <a:buNone/>
            </a:pPr>
            <a:r>
              <a:rPr lang="en-US" dirty="0" smtClean="0"/>
              <a:t>###</a:t>
            </a:r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702760" y="3674824"/>
            <a:ext cx="2592372" cy="292388"/>
          </a:xfrm>
          <a:effectLst/>
        </p:spPr>
        <p:txBody>
          <a:bodyPr vert="horz" wrap="square" lIns="0" tIns="0" rIns="0" bIns="0" rtlCol="0">
            <a:noAutofit/>
          </a:bodyPr>
          <a:lstStyle>
            <a:lvl1pPr>
              <a:defRPr lang="en-US" sz="2200" cap="all" baseline="0" dirty="0" smtClean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lvl="0" algn="ctr"/>
            <a:r>
              <a:rPr lang="en-US" dirty="0" smtClean="0"/>
              <a:t>PLACEHOLDER</a:t>
            </a:r>
          </a:p>
        </p:txBody>
      </p:sp>
      <p:sp>
        <p:nvSpPr>
          <p:cNvPr id="118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8492348" y="2237367"/>
            <a:ext cx="2821574" cy="1096454"/>
          </a:xfrm>
          <a:effectLst/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lang="en-US" sz="7300" b="1" kern="1200" cap="all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Franklin Gothic Book" pitchFamily="34" charset="0"/>
              <a:buNone/>
            </a:pPr>
            <a:r>
              <a:rPr lang="en-US" dirty="0" smtClean="0"/>
              <a:t>###</a:t>
            </a:r>
          </a:p>
        </p:txBody>
      </p:sp>
      <p:sp>
        <p:nvSpPr>
          <p:cNvPr id="11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8606947" y="3674824"/>
            <a:ext cx="2592372" cy="292388"/>
          </a:xfrm>
          <a:effectLst/>
        </p:spPr>
        <p:txBody>
          <a:bodyPr vert="horz" wrap="square" lIns="0" tIns="0" rIns="0" bIns="0" rtlCol="0">
            <a:noAutofit/>
          </a:bodyPr>
          <a:lstStyle>
            <a:lvl1pPr>
              <a:defRPr lang="en-US" sz="2200" cap="all" baseline="0" dirty="0" smtClean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lvl="0" algn="ctr"/>
            <a:r>
              <a:rPr lang="en-US" dirty="0" smtClean="0"/>
              <a:t>PLACEHOLDER</a:t>
            </a:r>
          </a:p>
        </p:txBody>
      </p:sp>
      <p:sp>
        <p:nvSpPr>
          <p:cNvPr id="120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781353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4738608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  <p:sp>
        <p:nvSpPr>
          <p:cNvPr id="122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684953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</p:spTree>
    <p:extLst>
      <p:ext uri="{BB962C8B-B14F-4D97-AF65-F5344CB8AC3E}">
        <p14:creationId xmlns:p14="http://schemas.microsoft.com/office/powerpoint/2010/main" val="342331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Tex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gradFill flip="none" rotWithShape="1">
            <a:gsLst>
              <a:gs pos="100000">
                <a:srgbClr val="34617C"/>
              </a:gs>
              <a:gs pos="1250">
                <a:srgbClr val="4887AE"/>
              </a:gs>
              <a:gs pos="55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6" t="-14605" r="6836" b="66033"/>
          <a:stretch/>
        </p:blipFill>
        <p:spPr bwMode="auto">
          <a:xfrm>
            <a:off x="-1" y="-1"/>
            <a:ext cx="12188825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 hidden="1"/>
          <p:cNvSpPr txBox="1"/>
          <p:nvPr userDrawn="1"/>
        </p:nvSpPr>
        <p:spPr>
          <a:xfrm>
            <a:off x="11621017" y="6639465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5501" y="3107375"/>
            <a:ext cx="4610618" cy="643253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Transition Slide</a:t>
            </a:r>
          </a:p>
        </p:txBody>
      </p:sp>
      <p:pic>
        <p:nvPicPr>
          <p:cNvPr id="13" name="Picture 2" descr="C:\Users\Annette.DUARTE\Desktop\MapR\PNG\white_line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57291" y="757858"/>
            <a:ext cx="2230338" cy="22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MapR006_DphIV_app_ppt_elephant_rgb128-161-182.eps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3B6E8E">
                <a:tint val="45000"/>
                <a:satMod val="400000"/>
              </a:srgb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1" y="6445252"/>
            <a:ext cx="424174" cy="277641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462963" y="6540139"/>
            <a:ext cx="236005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bg1"/>
                </a:solidFill>
                <a:latin typeface="+mn-lt"/>
              </a:rPr>
              <a:t>© 2014 MapR Technologies, confidential</a:t>
            </a:r>
            <a:endParaRPr lang="en-US" sz="9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" name="Picture 14" descr="MapR006_DphIV_app_ppt_logotype_rgbRED_noBox.eps"/>
          <p:cNvPicPr>
            <a:picLocks noChangeAspect="1"/>
          </p:cNvPicPr>
          <p:nvPr userDrawn="1"/>
        </p:nvPicPr>
        <p:blipFill>
          <a:blip r:embed="rId5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6516369"/>
            <a:ext cx="831850" cy="21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385762" y="1184942"/>
            <a:ext cx="11418888" cy="205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4"/>
            <a:r>
              <a:rPr lang="en-US" dirty="0" smtClean="0"/>
              <a:t>First Level Bullet</a:t>
            </a:r>
          </a:p>
          <a:p>
            <a:pPr lvl="5"/>
            <a:r>
              <a:rPr lang="en-US" dirty="0" smtClean="0"/>
              <a:t>Second Level Bullet</a:t>
            </a:r>
          </a:p>
          <a:p>
            <a:pPr lvl="6"/>
            <a:r>
              <a:rPr lang="en-US" dirty="0" smtClean="0"/>
              <a:t>Third Level Bullet</a:t>
            </a:r>
          </a:p>
          <a:p>
            <a:pPr lvl="7"/>
            <a:r>
              <a:rPr lang="en-US" dirty="0" smtClean="0"/>
              <a:t>Fourth Level Bullet</a:t>
            </a:r>
          </a:p>
          <a:p>
            <a:pPr lvl="8"/>
            <a:r>
              <a:rPr lang="en-US" dirty="0" smtClean="0"/>
              <a:t>Fifth Level Bullet</a:t>
            </a:r>
          </a:p>
          <a:p>
            <a:pPr lvl="8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5764" y="222069"/>
            <a:ext cx="11418887" cy="722810"/>
          </a:xfrm>
          <a:prstGeom prst="rect">
            <a:avLst/>
          </a:prstGeom>
        </p:spPr>
        <p:txBody>
          <a:bodyPr vert="horz" wrap="square" lIns="0" tIns="45720" rIns="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462963" y="6540139"/>
            <a:ext cx="236005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 2014 MapR Technologies, confidential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9" name="Picture 8" descr="MapR006_DphIV_app_ppt_logotype_rgbRED_noBox.eps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6516369"/>
            <a:ext cx="831850" cy="212542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373121" y="6449465"/>
            <a:ext cx="454386" cy="278810"/>
            <a:chOff x="225425" y="2940050"/>
            <a:chExt cx="6351586" cy="3897313"/>
          </a:xfrm>
          <a:solidFill>
            <a:srgbClr val="6A7D9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57262" y="3600450"/>
              <a:ext cx="2392362" cy="3236913"/>
            </a:xfrm>
            <a:custGeom>
              <a:avLst/>
              <a:gdLst>
                <a:gd name="T0" fmla="*/ 84 w 209"/>
                <a:gd name="T1" fmla="*/ 279 h 280"/>
                <a:gd name="T2" fmla="*/ 84 w 209"/>
                <a:gd name="T3" fmla="*/ 279 h 280"/>
                <a:gd name="T4" fmla="*/ 125 w 209"/>
                <a:gd name="T5" fmla="*/ 279 h 280"/>
                <a:gd name="T6" fmla="*/ 124 w 209"/>
                <a:gd name="T7" fmla="*/ 265 h 280"/>
                <a:gd name="T8" fmla="*/ 53 w 209"/>
                <a:gd name="T9" fmla="*/ 159 h 280"/>
                <a:gd name="T10" fmla="*/ 97 w 209"/>
                <a:gd name="T11" fmla="*/ 32 h 280"/>
                <a:gd name="T12" fmla="*/ 205 w 209"/>
                <a:gd name="T13" fmla="*/ 32 h 280"/>
                <a:gd name="T14" fmla="*/ 209 w 209"/>
                <a:gd name="T15" fmla="*/ 6 h 280"/>
                <a:gd name="T16" fmla="*/ 104 w 209"/>
                <a:gd name="T17" fmla="*/ 0 h 280"/>
                <a:gd name="T18" fmla="*/ 3 w 209"/>
                <a:gd name="T19" fmla="*/ 113 h 280"/>
                <a:gd name="T20" fmla="*/ 75 w 209"/>
                <a:gd name="T21" fmla="*/ 271 h 280"/>
                <a:gd name="T22" fmla="*/ 84 w 209"/>
                <a:gd name="T23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9" h="280">
                  <a:moveTo>
                    <a:pt x="84" y="279"/>
                  </a:moveTo>
                  <a:lnTo>
                    <a:pt x="84" y="279"/>
                  </a:lnTo>
                  <a:cubicBezTo>
                    <a:pt x="86" y="279"/>
                    <a:pt x="121" y="279"/>
                    <a:pt x="125" y="279"/>
                  </a:cubicBezTo>
                  <a:cubicBezTo>
                    <a:pt x="126" y="280"/>
                    <a:pt x="136" y="278"/>
                    <a:pt x="124" y="265"/>
                  </a:cubicBezTo>
                  <a:cubicBezTo>
                    <a:pt x="107" y="244"/>
                    <a:pt x="77" y="210"/>
                    <a:pt x="53" y="159"/>
                  </a:cubicBezTo>
                  <a:cubicBezTo>
                    <a:pt x="35" y="123"/>
                    <a:pt x="30" y="34"/>
                    <a:pt x="97" y="32"/>
                  </a:cubicBezTo>
                  <a:cubicBezTo>
                    <a:pt x="97" y="32"/>
                    <a:pt x="194" y="33"/>
                    <a:pt x="205" y="32"/>
                  </a:cubicBezTo>
                  <a:cubicBezTo>
                    <a:pt x="199" y="18"/>
                    <a:pt x="209" y="6"/>
                    <a:pt x="209" y="6"/>
                  </a:cubicBezTo>
                  <a:lnTo>
                    <a:pt x="104" y="0"/>
                  </a:lnTo>
                  <a:cubicBezTo>
                    <a:pt x="23" y="5"/>
                    <a:pt x="0" y="64"/>
                    <a:pt x="3" y="113"/>
                  </a:cubicBezTo>
                  <a:cubicBezTo>
                    <a:pt x="5" y="158"/>
                    <a:pt x="74" y="267"/>
                    <a:pt x="75" y="271"/>
                  </a:cubicBezTo>
                  <a:cubicBezTo>
                    <a:pt x="77" y="274"/>
                    <a:pt x="79" y="278"/>
                    <a:pt x="84" y="27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4300537" y="3241675"/>
              <a:ext cx="1830387" cy="1260475"/>
            </a:xfrm>
            <a:custGeom>
              <a:avLst/>
              <a:gdLst>
                <a:gd name="T0" fmla="*/ 3 w 160"/>
                <a:gd name="T1" fmla="*/ 19 h 109"/>
                <a:gd name="T2" fmla="*/ 3 w 160"/>
                <a:gd name="T3" fmla="*/ 19 h 109"/>
                <a:gd name="T4" fmla="*/ 55 w 160"/>
                <a:gd name="T5" fmla="*/ 15 h 109"/>
                <a:gd name="T6" fmla="*/ 131 w 160"/>
                <a:gd name="T7" fmla="*/ 90 h 109"/>
                <a:gd name="T8" fmla="*/ 146 w 160"/>
                <a:gd name="T9" fmla="*/ 69 h 109"/>
                <a:gd name="T10" fmla="*/ 137 w 160"/>
                <a:gd name="T11" fmla="*/ 43 h 109"/>
                <a:gd name="T12" fmla="*/ 151 w 160"/>
                <a:gd name="T13" fmla="*/ 63 h 109"/>
                <a:gd name="T14" fmla="*/ 138 w 160"/>
                <a:gd name="T15" fmla="*/ 98 h 109"/>
                <a:gd name="T16" fmla="*/ 60 w 160"/>
                <a:gd name="T17" fmla="*/ 42 h 109"/>
                <a:gd name="T18" fmla="*/ 11 w 160"/>
                <a:gd name="T19" fmla="*/ 24 h 109"/>
                <a:gd name="T20" fmla="*/ 3 w 160"/>
                <a:gd name="T21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09">
                  <a:moveTo>
                    <a:pt x="3" y="19"/>
                  </a:moveTo>
                  <a:lnTo>
                    <a:pt x="3" y="19"/>
                  </a:lnTo>
                  <a:cubicBezTo>
                    <a:pt x="0" y="13"/>
                    <a:pt x="30" y="0"/>
                    <a:pt x="55" y="15"/>
                  </a:cubicBezTo>
                  <a:cubicBezTo>
                    <a:pt x="81" y="32"/>
                    <a:pt x="106" y="88"/>
                    <a:pt x="131" y="90"/>
                  </a:cubicBezTo>
                  <a:cubicBezTo>
                    <a:pt x="145" y="90"/>
                    <a:pt x="148" y="78"/>
                    <a:pt x="146" y="69"/>
                  </a:cubicBezTo>
                  <a:cubicBezTo>
                    <a:pt x="144" y="60"/>
                    <a:pt x="135" y="45"/>
                    <a:pt x="137" y="43"/>
                  </a:cubicBezTo>
                  <a:cubicBezTo>
                    <a:pt x="139" y="41"/>
                    <a:pt x="146" y="50"/>
                    <a:pt x="151" y="63"/>
                  </a:cubicBezTo>
                  <a:cubicBezTo>
                    <a:pt x="155" y="72"/>
                    <a:pt x="160" y="95"/>
                    <a:pt x="138" y="98"/>
                  </a:cubicBezTo>
                  <a:cubicBezTo>
                    <a:pt x="134" y="99"/>
                    <a:pt x="108" y="109"/>
                    <a:pt x="60" y="42"/>
                  </a:cubicBezTo>
                  <a:cubicBezTo>
                    <a:pt x="42" y="19"/>
                    <a:pt x="25" y="21"/>
                    <a:pt x="11" y="24"/>
                  </a:cubicBezTo>
                  <a:cubicBezTo>
                    <a:pt x="7" y="24"/>
                    <a:pt x="3" y="19"/>
                    <a:pt x="3" y="1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5203824" y="2940050"/>
              <a:ext cx="1373187" cy="2128838"/>
            </a:xfrm>
            <a:custGeom>
              <a:avLst/>
              <a:gdLst>
                <a:gd name="T0" fmla="*/ 92 w 120"/>
                <a:gd name="T1" fmla="*/ 119 h 184"/>
                <a:gd name="T2" fmla="*/ 92 w 120"/>
                <a:gd name="T3" fmla="*/ 119 h 184"/>
                <a:gd name="T4" fmla="*/ 67 w 120"/>
                <a:gd name="T5" fmla="*/ 56 h 184"/>
                <a:gd name="T6" fmla="*/ 56 w 120"/>
                <a:gd name="T7" fmla="*/ 43 h 184"/>
                <a:gd name="T8" fmla="*/ 46 w 120"/>
                <a:gd name="T9" fmla="*/ 13 h 184"/>
                <a:gd name="T10" fmla="*/ 58 w 120"/>
                <a:gd name="T11" fmla="*/ 1 h 184"/>
                <a:gd name="T12" fmla="*/ 67 w 120"/>
                <a:gd name="T13" fmla="*/ 8 h 184"/>
                <a:gd name="T14" fmla="*/ 66 w 120"/>
                <a:gd name="T15" fmla="*/ 14 h 184"/>
                <a:gd name="T16" fmla="*/ 78 w 120"/>
                <a:gd name="T17" fmla="*/ 52 h 184"/>
                <a:gd name="T18" fmla="*/ 104 w 120"/>
                <a:gd name="T19" fmla="*/ 139 h 184"/>
                <a:gd name="T20" fmla="*/ 0 w 120"/>
                <a:gd name="T21" fmla="*/ 164 h 184"/>
                <a:gd name="T22" fmla="*/ 13 w 120"/>
                <a:gd name="T23" fmla="*/ 161 h 184"/>
                <a:gd name="T24" fmla="*/ 92 w 120"/>
                <a:gd name="T25" fmla="*/ 11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84">
                  <a:moveTo>
                    <a:pt x="92" y="119"/>
                  </a:moveTo>
                  <a:lnTo>
                    <a:pt x="92" y="119"/>
                  </a:lnTo>
                  <a:cubicBezTo>
                    <a:pt x="95" y="110"/>
                    <a:pt x="99" y="89"/>
                    <a:pt x="67" y="56"/>
                  </a:cubicBezTo>
                  <a:cubicBezTo>
                    <a:pt x="65" y="54"/>
                    <a:pt x="62" y="49"/>
                    <a:pt x="56" y="43"/>
                  </a:cubicBezTo>
                  <a:cubicBezTo>
                    <a:pt x="42" y="30"/>
                    <a:pt x="46" y="15"/>
                    <a:pt x="46" y="13"/>
                  </a:cubicBezTo>
                  <a:cubicBezTo>
                    <a:pt x="50" y="3"/>
                    <a:pt x="56" y="0"/>
                    <a:pt x="58" y="1"/>
                  </a:cubicBezTo>
                  <a:cubicBezTo>
                    <a:pt x="60" y="2"/>
                    <a:pt x="65" y="6"/>
                    <a:pt x="67" y="8"/>
                  </a:cubicBezTo>
                  <a:cubicBezTo>
                    <a:pt x="68" y="9"/>
                    <a:pt x="67" y="11"/>
                    <a:pt x="66" y="14"/>
                  </a:cubicBezTo>
                  <a:cubicBezTo>
                    <a:pt x="61" y="24"/>
                    <a:pt x="58" y="33"/>
                    <a:pt x="78" y="52"/>
                  </a:cubicBezTo>
                  <a:cubicBezTo>
                    <a:pt x="95" y="69"/>
                    <a:pt x="120" y="109"/>
                    <a:pt x="104" y="139"/>
                  </a:cubicBezTo>
                  <a:cubicBezTo>
                    <a:pt x="81" y="184"/>
                    <a:pt x="0" y="171"/>
                    <a:pt x="0" y="164"/>
                  </a:cubicBezTo>
                  <a:cubicBezTo>
                    <a:pt x="0" y="159"/>
                    <a:pt x="4" y="160"/>
                    <a:pt x="13" y="161"/>
                  </a:cubicBezTo>
                  <a:cubicBezTo>
                    <a:pt x="47" y="167"/>
                    <a:pt x="85" y="151"/>
                    <a:pt x="92" y="11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4746624" y="3981450"/>
              <a:ext cx="307975" cy="277813"/>
            </a:xfrm>
            <a:custGeom>
              <a:avLst/>
              <a:gdLst>
                <a:gd name="T0" fmla="*/ 6 w 27"/>
                <a:gd name="T1" fmla="*/ 8 h 24"/>
                <a:gd name="T2" fmla="*/ 6 w 27"/>
                <a:gd name="T3" fmla="*/ 8 h 24"/>
                <a:gd name="T4" fmla="*/ 8 w 27"/>
                <a:gd name="T5" fmla="*/ 19 h 24"/>
                <a:gd name="T6" fmla="*/ 25 w 27"/>
                <a:gd name="T7" fmla="*/ 18 h 24"/>
                <a:gd name="T8" fmla="*/ 14 w 27"/>
                <a:gd name="T9" fmla="*/ 1 h 24"/>
                <a:gd name="T10" fmla="*/ 6 w 27"/>
                <a:gd name="T1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6" y="8"/>
                  </a:moveTo>
                  <a:lnTo>
                    <a:pt x="6" y="8"/>
                  </a:lnTo>
                  <a:cubicBezTo>
                    <a:pt x="0" y="11"/>
                    <a:pt x="6" y="17"/>
                    <a:pt x="8" y="19"/>
                  </a:cubicBezTo>
                  <a:cubicBezTo>
                    <a:pt x="14" y="24"/>
                    <a:pt x="27" y="23"/>
                    <a:pt x="25" y="18"/>
                  </a:cubicBezTo>
                  <a:cubicBezTo>
                    <a:pt x="23" y="12"/>
                    <a:pt x="21" y="2"/>
                    <a:pt x="14" y="1"/>
                  </a:cubicBezTo>
                  <a:cubicBezTo>
                    <a:pt x="0" y="0"/>
                    <a:pt x="7" y="7"/>
                    <a:pt x="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754312" y="3136900"/>
              <a:ext cx="2128837" cy="2336800"/>
            </a:xfrm>
            <a:custGeom>
              <a:avLst/>
              <a:gdLst>
                <a:gd name="T0" fmla="*/ 186 w 186"/>
                <a:gd name="T1" fmla="*/ 141 h 202"/>
                <a:gd name="T2" fmla="*/ 186 w 186"/>
                <a:gd name="T3" fmla="*/ 141 h 202"/>
                <a:gd name="T4" fmla="*/ 171 w 186"/>
                <a:gd name="T5" fmla="*/ 133 h 202"/>
                <a:gd name="T6" fmla="*/ 49 w 186"/>
                <a:gd name="T7" fmla="*/ 61 h 202"/>
                <a:gd name="T8" fmla="*/ 49 w 186"/>
                <a:gd name="T9" fmla="*/ 61 h 202"/>
                <a:gd name="T10" fmla="*/ 95 w 186"/>
                <a:gd name="T11" fmla="*/ 19 h 202"/>
                <a:gd name="T12" fmla="*/ 99 w 186"/>
                <a:gd name="T13" fmla="*/ 18 h 202"/>
                <a:gd name="T14" fmla="*/ 100 w 186"/>
                <a:gd name="T15" fmla="*/ 7 h 202"/>
                <a:gd name="T16" fmla="*/ 91 w 186"/>
                <a:gd name="T17" fmla="*/ 5 h 202"/>
                <a:gd name="T18" fmla="*/ 13 w 186"/>
                <a:gd name="T19" fmla="*/ 53 h 202"/>
                <a:gd name="T20" fmla="*/ 101 w 186"/>
                <a:gd name="T21" fmla="*/ 160 h 202"/>
                <a:gd name="T22" fmla="*/ 185 w 186"/>
                <a:gd name="T23" fmla="*/ 143 h 202"/>
                <a:gd name="T24" fmla="*/ 186 w 186"/>
                <a:gd name="T25" fmla="*/ 14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02">
                  <a:moveTo>
                    <a:pt x="186" y="141"/>
                  </a:moveTo>
                  <a:lnTo>
                    <a:pt x="186" y="141"/>
                  </a:lnTo>
                  <a:cubicBezTo>
                    <a:pt x="184" y="139"/>
                    <a:pt x="172" y="134"/>
                    <a:pt x="171" y="133"/>
                  </a:cubicBezTo>
                  <a:cubicBezTo>
                    <a:pt x="99" y="202"/>
                    <a:pt x="47" y="103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4" y="14"/>
                    <a:pt x="89" y="19"/>
                    <a:pt x="95" y="19"/>
                  </a:cubicBezTo>
                  <a:cubicBezTo>
                    <a:pt x="99" y="18"/>
                    <a:pt x="98" y="18"/>
                    <a:pt x="99" y="18"/>
                  </a:cubicBezTo>
                  <a:cubicBezTo>
                    <a:pt x="106" y="18"/>
                    <a:pt x="108" y="8"/>
                    <a:pt x="100" y="7"/>
                  </a:cubicBezTo>
                  <a:cubicBezTo>
                    <a:pt x="99" y="6"/>
                    <a:pt x="92" y="5"/>
                    <a:pt x="91" y="5"/>
                  </a:cubicBezTo>
                  <a:cubicBezTo>
                    <a:pt x="47" y="3"/>
                    <a:pt x="24" y="0"/>
                    <a:pt x="13" y="53"/>
                  </a:cubicBezTo>
                  <a:cubicBezTo>
                    <a:pt x="0" y="120"/>
                    <a:pt x="83" y="154"/>
                    <a:pt x="101" y="160"/>
                  </a:cubicBezTo>
                  <a:cubicBezTo>
                    <a:pt x="149" y="173"/>
                    <a:pt x="181" y="157"/>
                    <a:pt x="185" y="143"/>
                  </a:cubicBezTo>
                  <a:cubicBezTo>
                    <a:pt x="186" y="142"/>
                    <a:pt x="186" y="141"/>
                    <a:pt x="186" y="14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225425" y="5449888"/>
              <a:ext cx="1006475" cy="1376363"/>
            </a:xfrm>
            <a:custGeom>
              <a:avLst/>
              <a:gdLst>
                <a:gd name="T0" fmla="*/ 84 w 88"/>
                <a:gd name="T1" fmla="*/ 70 h 119"/>
                <a:gd name="T2" fmla="*/ 84 w 88"/>
                <a:gd name="T3" fmla="*/ 70 h 119"/>
                <a:gd name="T4" fmla="*/ 88 w 88"/>
                <a:gd name="T5" fmla="*/ 57 h 119"/>
                <a:gd name="T6" fmla="*/ 68 w 88"/>
                <a:gd name="T7" fmla="*/ 25 h 119"/>
                <a:gd name="T8" fmla="*/ 68 w 88"/>
                <a:gd name="T9" fmla="*/ 25 h 119"/>
                <a:gd name="T10" fmla="*/ 21 w 88"/>
                <a:gd name="T11" fmla="*/ 91 h 119"/>
                <a:gd name="T12" fmla="*/ 40 w 88"/>
                <a:gd name="T13" fmla="*/ 119 h 119"/>
                <a:gd name="T14" fmla="*/ 53 w 88"/>
                <a:gd name="T15" fmla="*/ 112 h 119"/>
                <a:gd name="T16" fmla="*/ 84 w 88"/>
                <a:gd name="T17" fmla="*/ 7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9">
                  <a:moveTo>
                    <a:pt x="84" y="70"/>
                  </a:moveTo>
                  <a:lnTo>
                    <a:pt x="84" y="70"/>
                  </a:lnTo>
                  <a:cubicBezTo>
                    <a:pt x="87" y="66"/>
                    <a:pt x="88" y="61"/>
                    <a:pt x="88" y="57"/>
                  </a:cubicBezTo>
                  <a:cubicBezTo>
                    <a:pt x="87" y="46"/>
                    <a:pt x="83" y="0"/>
                    <a:pt x="68" y="25"/>
                  </a:cubicBezTo>
                  <a:lnTo>
                    <a:pt x="68" y="25"/>
                  </a:lnTo>
                  <a:lnTo>
                    <a:pt x="21" y="91"/>
                  </a:lnTo>
                  <a:cubicBezTo>
                    <a:pt x="0" y="119"/>
                    <a:pt x="30" y="118"/>
                    <a:pt x="40" y="119"/>
                  </a:cubicBezTo>
                  <a:cubicBezTo>
                    <a:pt x="49" y="119"/>
                    <a:pt x="51" y="116"/>
                    <a:pt x="53" y="112"/>
                  </a:cubicBezTo>
                  <a:cubicBezTo>
                    <a:pt x="56" y="108"/>
                    <a:pt x="84" y="70"/>
                    <a:pt x="84" y="7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74987" y="5218113"/>
              <a:ext cx="2541587" cy="1619250"/>
            </a:xfrm>
            <a:custGeom>
              <a:avLst/>
              <a:gdLst>
                <a:gd name="T0" fmla="*/ 107 w 222"/>
                <a:gd name="T1" fmla="*/ 57 h 140"/>
                <a:gd name="T2" fmla="*/ 107 w 222"/>
                <a:gd name="T3" fmla="*/ 57 h 140"/>
                <a:gd name="T4" fmla="*/ 107 w 222"/>
                <a:gd name="T5" fmla="*/ 57 h 140"/>
                <a:gd name="T6" fmla="*/ 163 w 222"/>
                <a:gd name="T7" fmla="*/ 131 h 140"/>
                <a:gd name="T8" fmla="*/ 175 w 222"/>
                <a:gd name="T9" fmla="*/ 139 h 140"/>
                <a:gd name="T10" fmla="*/ 208 w 222"/>
                <a:gd name="T11" fmla="*/ 139 h 140"/>
                <a:gd name="T12" fmla="*/ 208 w 222"/>
                <a:gd name="T13" fmla="*/ 124 h 140"/>
                <a:gd name="T14" fmla="*/ 147 w 222"/>
                <a:gd name="T15" fmla="*/ 54 h 140"/>
                <a:gd name="T16" fmla="*/ 87 w 222"/>
                <a:gd name="T17" fmla="*/ 27 h 140"/>
                <a:gd name="T18" fmla="*/ 72 w 222"/>
                <a:gd name="T19" fmla="*/ 46 h 140"/>
                <a:gd name="T20" fmla="*/ 23 w 222"/>
                <a:gd name="T21" fmla="*/ 111 h 140"/>
                <a:gd name="T22" fmla="*/ 41 w 222"/>
                <a:gd name="T23" fmla="*/ 139 h 140"/>
                <a:gd name="T24" fmla="*/ 55 w 222"/>
                <a:gd name="T25" fmla="*/ 13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140">
                  <a:moveTo>
                    <a:pt x="107" y="57"/>
                  </a:moveTo>
                  <a:lnTo>
                    <a:pt x="107" y="57"/>
                  </a:lnTo>
                  <a:lnTo>
                    <a:pt x="107" y="57"/>
                  </a:lnTo>
                  <a:cubicBezTo>
                    <a:pt x="128" y="88"/>
                    <a:pt x="162" y="128"/>
                    <a:pt x="163" y="131"/>
                  </a:cubicBezTo>
                  <a:cubicBezTo>
                    <a:pt x="166" y="134"/>
                    <a:pt x="170" y="138"/>
                    <a:pt x="175" y="139"/>
                  </a:cubicBezTo>
                  <a:cubicBezTo>
                    <a:pt x="177" y="140"/>
                    <a:pt x="205" y="139"/>
                    <a:pt x="208" y="139"/>
                  </a:cubicBezTo>
                  <a:cubicBezTo>
                    <a:pt x="209" y="139"/>
                    <a:pt x="222" y="139"/>
                    <a:pt x="208" y="124"/>
                  </a:cubicBezTo>
                  <a:cubicBezTo>
                    <a:pt x="192" y="107"/>
                    <a:pt x="163" y="71"/>
                    <a:pt x="147" y="54"/>
                  </a:cubicBezTo>
                  <a:cubicBezTo>
                    <a:pt x="118" y="21"/>
                    <a:pt x="109" y="0"/>
                    <a:pt x="87" y="27"/>
                  </a:cubicBezTo>
                  <a:lnTo>
                    <a:pt x="72" y="46"/>
                  </a:lnTo>
                  <a:lnTo>
                    <a:pt x="23" y="111"/>
                  </a:lnTo>
                  <a:cubicBezTo>
                    <a:pt x="0" y="139"/>
                    <a:pt x="31" y="138"/>
                    <a:pt x="41" y="139"/>
                  </a:cubicBezTo>
                  <a:cubicBezTo>
                    <a:pt x="51" y="139"/>
                    <a:pt x="52" y="136"/>
                    <a:pt x="55" y="13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820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0" r:id="rId2"/>
    <p:sldLayoutId id="2147483694" r:id="rId3"/>
    <p:sldLayoutId id="2147483703" r:id="rId4"/>
    <p:sldLayoutId id="2147483704" r:id="rId5"/>
    <p:sldLayoutId id="2147483702" r:id="rId6"/>
    <p:sldLayoutId id="2147483701" r:id="rId7"/>
    <p:sldLayoutId id="2147483706" r:id="rId8"/>
    <p:sldLayoutId id="2147483689" r:id="rId9"/>
    <p:sldLayoutId id="2147483698" r:id="rId10"/>
    <p:sldLayoutId id="2147483708" r:id="rId11"/>
    <p:sldLayoutId id="2147483705" r:id="rId12"/>
    <p:sldLayoutId id="2147483707" r:id="rId13"/>
    <p:sldLayoutId id="2147483655" r:id="rId14"/>
    <p:sldLayoutId id="2147483712" r:id="rId15"/>
    <p:sldLayoutId id="2147483713" r:id="rId16"/>
    <p:sldLayoutId id="2147483714" r:id="rId17"/>
    <p:sldLayoutId id="2147483715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400" kern="1200" spc="-100" baseline="0">
          <a:solidFill>
            <a:schemeClr val="tx2">
              <a:lumMod val="7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0"/>
        </a:spcAft>
        <a:buFont typeface="Franklin Gothic Book" pitchFamily="34" charset="0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 typeface="Arial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1200"/>
        </a:spcBef>
        <a:spcAft>
          <a:spcPts val="200"/>
        </a:spcAft>
        <a:buFont typeface="Arial" pitchFamily="34" charset="0"/>
        <a:buChar char=" 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400050" indent="-17145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itchFamily="34" charset="0"/>
        <a:buChar char="•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Tx/>
        <a:buNone/>
        <a:defRPr sz="24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88925" indent="-169863" algn="l" defTabSz="914400" rtl="0" eaLnBrk="1" latinLnBrk="0" hangingPunct="1">
        <a:lnSpc>
          <a:spcPct val="90000"/>
        </a:lnSpc>
        <a:spcBef>
          <a:spcPts val="200"/>
        </a:spcBef>
        <a:buFont typeface="Arial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57200" indent="-168275" algn="l" defTabSz="914400" rtl="0" eaLnBrk="1" latinLnBrk="0" hangingPunct="1">
        <a:lnSpc>
          <a:spcPct val="90000"/>
        </a:lnSpc>
        <a:spcBef>
          <a:spcPts val="200"/>
        </a:spcBef>
        <a:buFont typeface="Arial" pitchFamily="34" charset="0"/>
        <a:buChar char="•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625475" indent="-168275" algn="l" defTabSz="914400" rtl="0" eaLnBrk="1" latinLnBrk="0" hangingPunct="1">
        <a:lnSpc>
          <a:spcPct val="90000"/>
        </a:lnSpc>
        <a:spcBef>
          <a:spcPts val="200"/>
        </a:spcBef>
        <a:buFont typeface="Arial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8pPr>
      <a:lvl9pPr marL="804863" indent="-179388" algn="l" defTabSz="914400" rtl="0" eaLnBrk="1" latinLnBrk="0" hangingPunct="1">
        <a:lnSpc>
          <a:spcPct val="90000"/>
        </a:lnSpc>
        <a:spcBef>
          <a:spcPts val="400"/>
        </a:spcBef>
        <a:buFont typeface="Arial" pitchFamily="34" charset="0"/>
        <a:buChar char="•"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7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55.png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4" Type="http://schemas.microsoft.com/office/2007/relationships/hdphoto" Target="../media/hdphoto2.wdp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20" Type="http://schemas.openxmlformats.org/officeDocument/2006/relationships/image" Target="../media/image32.png"/><Relationship Id="rId21" Type="http://schemas.openxmlformats.org/officeDocument/2006/relationships/image" Target="../media/image33.png"/><Relationship Id="rId22" Type="http://schemas.openxmlformats.org/officeDocument/2006/relationships/image" Target="../media/image34.png"/><Relationship Id="rId23" Type="http://schemas.openxmlformats.org/officeDocument/2006/relationships/image" Target="../media/image35.png"/><Relationship Id="rId24" Type="http://schemas.openxmlformats.org/officeDocument/2006/relationships/image" Target="../media/image36.png"/><Relationship Id="rId25" Type="http://schemas.openxmlformats.org/officeDocument/2006/relationships/image" Target="../media/image37.png"/><Relationship Id="rId10" Type="http://schemas.openxmlformats.org/officeDocument/2006/relationships/image" Target="../media/image22.png"/><Relationship Id="rId11" Type="http://schemas.openxmlformats.org/officeDocument/2006/relationships/image" Target="../media/image23.png"/><Relationship Id="rId12" Type="http://schemas.openxmlformats.org/officeDocument/2006/relationships/image" Target="../media/image24.png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48.png"/><Relationship Id="rId14" Type="http://schemas.openxmlformats.org/officeDocument/2006/relationships/image" Target="../media/image49.png"/><Relationship Id="rId15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19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59838" y="3548337"/>
            <a:ext cx="11244813" cy="1055673"/>
          </a:xfrm>
        </p:spPr>
        <p:txBody>
          <a:bodyPr/>
          <a:lstStyle/>
          <a:p>
            <a:r>
              <a:rPr lang="en-US" sz="4800" dirty="0"/>
              <a:t>How </a:t>
            </a:r>
            <a:r>
              <a:rPr lang="en-US" sz="4800" dirty="0" smtClean="0"/>
              <a:t>to harness </a:t>
            </a:r>
            <a:r>
              <a:rPr lang="en-US" sz="4800" dirty="0"/>
              <a:t>the torrent of sensor </a:t>
            </a:r>
            <a:r>
              <a:rPr lang="en-US" sz="4800" dirty="0" smtClean="0"/>
              <a:t>data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… from personal to industrial Internet of Things (IoT)</a:t>
            </a:r>
            <a:endParaRPr lang="en-US" sz="2400" dirty="0"/>
          </a:p>
        </p:txBody>
      </p:sp>
      <p:sp>
        <p:nvSpPr>
          <p:cNvPr id="6" name="Subtitle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Michael Hausenblas, Chief Data Engineer, EMEA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559837" y="5361553"/>
            <a:ext cx="11244813" cy="324448"/>
          </a:xfrm>
        </p:spPr>
        <p:txBody>
          <a:bodyPr/>
          <a:lstStyle/>
          <a:p>
            <a:r>
              <a:rPr lang="en-US" dirty="0"/>
              <a:t>Alexander Thamm Summer </a:t>
            </a:r>
            <a:r>
              <a:rPr lang="en-US" dirty="0" smtClean="0"/>
              <a:t>Event, Munich, Germany 2014-09-18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4639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MapR’s offering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2008188" y="1085310"/>
            <a:ext cx="8447087" cy="332105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9525" algn="ctr">
            <a:noFill/>
            <a:round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FFFFFF"/>
              </a:solidFill>
              <a:latin typeface="Calibri" pitchFamily="34" charset="0"/>
              <a:ea typeface="MS PGothic" pitchFamily="34" charset="-128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118761" y="5466811"/>
            <a:ext cx="8244914" cy="436563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600" b="1" dirty="0">
                <a:solidFill>
                  <a:prstClr val="white"/>
                </a:solidFill>
                <a:cs typeface="Arial"/>
              </a:rPr>
              <a:t>MapR Data Platform</a:t>
            </a:r>
          </a:p>
          <a:p>
            <a:pPr algn="ctr">
              <a:lnSpc>
                <a:spcPct val="95000"/>
              </a:lnSpc>
              <a:defRPr/>
            </a:pPr>
            <a:r>
              <a:rPr lang="en-US" sz="1200" dirty="0">
                <a:solidFill>
                  <a:prstClr val="white"/>
                </a:solidFill>
                <a:cs typeface="Arial"/>
              </a:rPr>
              <a:t>(Random Read/Write)</a:t>
            </a:r>
          </a:p>
        </p:txBody>
      </p:sp>
      <p:sp>
        <p:nvSpPr>
          <p:cNvPr id="6" name="Rectangle 5"/>
          <p:cNvSpPr/>
          <p:nvPr/>
        </p:nvSpPr>
        <p:spPr>
          <a:xfrm>
            <a:off x="5347465" y="6080536"/>
            <a:ext cx="1783080" cy="426419"/>
          </a:xfrm>
          <a:prstGeom prst="rect">
            <a:avLst/>
          </a:prstGeom>
          <a:solidFill>
            <a:srgbClr val="34404B"/>
          </a:solidFill>
          <a:ln>
            <a:noFill/>
          </a:ln>
          <a:effectLst>
            <a:innerShdw blurRad="279400" dist="12700" dir="162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200" b="1" dirty="0">
                <a:solidFill>
                  <a:prstClr val="white"/>
                </a:solidFill>
              </a:rPr>
              <a:t>Data Hub</a:t>
            </a:r>
            <a:endParaRPr lang="en-US" sz="1400" b="1" dirty="0">
              <a:solidFill>
                <a:prstClr val="white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23" y="6178011"/>
            <a:ext cx="228540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2019584" y="6080536"/>
            <a:ext cx="1783080" cy="426419"/>
          </a:xfrm>
          <a:prstGeom prst="rect">
            <a:avLst/>
          </a:prstGeom>
          <a:solidFill>
            <a:srgbClr val="34404B"/>
          </a:solidFill>
          <a:ln>
            <a:noFill/>
          </a:ln>
          <a:effectLst>
            <a:innerShdw blurRad="279400" dist="12700" dir="162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200" b="1" dirty="0">
                <a:solidFill>
                  <a:prstClr val="white"/>
                </a:solidFill>
              </a:rPr>
              <a:t>    Enterprise Grade</a:t>
            </a:r>
            <a:endParaRPr lang="en-US" sz="1400" b="1" dirty="0">
              <a:solidFill>
                <a:prstClr val="white"/>
              </a:solidFill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32" y="6166898"/>
            <a:ext cx="212670" cy="246062"/>
          </a:xfrm>
          <a:prstGeom prst="rect">
            <a:avLst/>
          </a:prstGeom>
          <a:solidFill>
            <a:srgbClr val="3440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0" name="Rectangle 9"/>
          <p:cNvSpPr/>
          <p:nvPr/>
        </p:nvSpPr>
        <p:spPr>
          <a:xfrm>
            <a:off x="8675347" y="6080536"/>
            <a:ext cx="1783080" cy="426419"/>
          </a:xfrm>
          <a:prstGeom prst="rect">
            <a:avLst/>
          </a:prstGeom>
          <a:solidFill>
            <a:srgbClr val="34404B"/>
          </a:solidFill>
          <a:ln>
            <a:noFill/>
          </a:ln>
          <a:effectLst>
            <a:innerShdw blurRad="279400" dist="12700" dir="162000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200" b="1" dirty="0">
                <a:solidFill>
                  <a:prstClr val="white"/>
                </a:solidFill>
              </a:rPr>
              <a:t>       Operational</a:t>
            </a:r>
            <a:endParaRPr lang="en-US" sz="1400" b="1" dirty="0">
              <a:solidFill>
                <a:prstClr val="white"/>
              </a:solidFill>
            </a:endParaRPr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2279" y="6178011"/>
            <a:ext cx="230127" cy="246063"/>
          </a:xfrm>
          <a:prstGeom prst="rect">
            <a:avLst/>
          </a:prstGeom>
          <a:solidFill>
            <a:srgbClr val="34404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290" y="5514435"/>
            <a:ext cx="501519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34"/>
          <p:cNvCxnSpPr>
            <a:cxnSpLocks noChangeShapeType="1"/>
          </p:cNvCxnSpPr>
          <p:nvPr/>
        </p:nvCxnSpPr>
        <p:spPr bwMode="auto">
          <a:xfrm>
            <a:off x="9160664" y="4649249"/>
            <a:ext cx="0" cy="319087"/>
          </a:xfrm>
          <a:prstGeom prst="line">
            <a:avLst/>
          </a:prstGeom>
          <a:noFill/>
          <a:ln w="25400">
            <a:solidFill>
              <a:srgbClr val="C60C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Straight Connector 36"/>
          <p:cNvCxnSpPr>
            <a:cxnSpLocks noChangeShapeType="1"/>
          </p:cNvCxnSpPr>
          <p:nvPr/>
        </p:nvCxnSpPr>
        <p:spPr bwMode="auto">
          <a:xfrm>
            <a:off x="7494223" y="4652424"/>
            <a:ext cx="0" cy="320675"/>
          </a:xfrm>
          <a:prstGeom prst="line">
            <a:avLst/>
          </a:prstGeom>
          <a:noFill/>
          <a:ln w="25400">
            <a:solidFill>
              <a:srgbClr val="C60C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Straight Connector 37"/>
          <p:cNvCxnSpPr>
            <a:cxnSpLocks noChangeShapeType="1"/>
          </p:cNvCxnSpPr>
          <p:nvPr/>
        </p:nvCxnSpPr>
        <p:spPr bwMode="auto">
          <a:xfrm>
            <a:off x="4970755" y="4652424"/>
            <a:ext cx="0" cy="320675"/>
          </a:xfrm>
          <a:prstGeom prst="line">
            <a:avLst/>
          </a:prstGeom>
          <a:noFill/>
          <a:ln w="25400">
            <a:solidFill>
              <a:srgbClr val="C60C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Connector 38"/>
          <p:cNvCxnSpPr>
            <a:cxnSpLocks noChangeShapeType="1"/>
          </p:cNvCxnSpPr>
          <p:nvPr/>
        </p:nvCxnSpPr>
        <p:spPr bwMode="auto">
          <a:xfrm>
            <a:off x="3324947" y="4641310"/>
            <a:ext cx="0" cy="319088"/>
          </a:xfrm>
          <a:prstGeom prst="line">
            <a:avLst/>
          </a:prstGeom>
          <a:noFill/>
          <a:ln w="25400">
            <a:solidFill>
              <a:srgbClr val="C60C3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Rectangle 16"/>
          <p:cNvSpPr/>
          <p:nvPr/>
        </p:nvSpPr>
        <p:spPr>
          <a:xfrm>
            <a:off x="2118761" y="4976273"/>
            <a:ext cx="4075638" cy="436562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600" b="1" dirty="0">
                <a:solidFill>
                  <a:prstClr val="white"/>
                </a:solidFill>
                <a:cs typeface="Arial"/>
              </a:rPr>
              <a:t>MapR-FS</a:t>
            </a:r>
          </a:p>
          <a:p>
            <a:pPr algn="ctr">
              <a:lnSpc>
                <a:spcPct val="95000"/>
              </a:lnSpc>
              <a:defRPr/>
            </a:pPr>
            <a:r>
              <a:rPr lang="en-US" sz="1200" dirty="0">
                <a:solidFill>
                  <a:prstClr val="white"/>
                </a:solidFill>
                <a:cs typeface="Arial"/>
              </a:rPr>
              <a:t>(POSIX)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303909" y="4976273"/>
            <a:ext cx="4059767" cy="436562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600" b="1" dirty="0">
                <a:solidFill>
                  <a:prstClr val="white"/>
                </a:solidFill>
                <a:cs typeface="Arial"/>
              </a:rPr>
              <a:t>MapR-DB</a:t>
            </a:r>
          </a:p>
          <a:p>
            <a:pPr algn="ctr">
              <a:lnSpc>
                <a:spcPct val="95000"/>
              </a:lnSpc>
              <a:defRPr/>
            </a:pPr>
            <a:r>
              <a:rPr lang="en-US" sz="1200" dirty="0">
                <a:solidFill>
                  <a:prstClr val="white"/>
                </a:solidFill>
                <a:cs typeface="Arial"/>
              </a:rPr>
              <a:t>(High-Performance NoSQL)</a:t>
            </a:r>
          </a:p>
        </p:txBody>
      </p:sp>
      <p:grpSp>
        <p:nvGrpSpPr>
          <p:cNvPr id="19" name="Group 40"/>
          <p:cNvGrpSpPr>
            <a:grpSpLocks/>
          </p:cNvGrpSpPr>
          <p:nvPr/>
        </p:nvGrpSpPr>
        <p:grpSpPr bwMode="auto">
          <a:xfrm>
            <a:off x="2082258" y="1177634"/>
            <a:ext cx="8275069" cy="3165227"/>
            <a:chOff x="975165" y="1250475"/>
            <a:chExt cx="10062050" cy="3879102"/>
          </a:xfrm>
        </p:grpSpPr>
        <p:sp>
          <p:nvSpPr>
            <p:cNvPr id="20" name="Rectangle 19"/>
            <p:cNvSpPr/>
            <p:nvPr/>
          </p:nvSpPr>
          <p:spPr>
            <a:xfrm>
              <a:off x="7836087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Security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099548" y="4412228"/>
              <a:ext cx="5315781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YARN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99548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Pig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99548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Cascading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099548" y="2537735"/>
              <a:ext cx="914162" cy="36576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cs typeface="Arial"/>
                </a:rPr>
                <a:t>Spark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099548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Batch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5501168" y="3943604"/>
              <a:ext cx="914162" cy="36576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1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cs typeface="Arial"/>
                </a:rPr>
                <a:t>Spark Streaming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501168" y="3474981"/>
              <a:ext cx="914162" cy="36576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cs typeface="Arial"/>
                </a:rPr>
                <a:t>Storm</a:t>
              </a:r>
              <a:endPara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501168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Streaming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400761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HBase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00761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Solr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00761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NoSQL &amp; Search</a:t>
              </a: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0042189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Juju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0042189" y="1587836"/>
              <a:ext cx="914162" cy="760697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Provisioning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&amp;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Coordination</a:t>
              </a: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10042189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Savannah*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199953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Mahout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199953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MLLib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199953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ML, Graph</a:t>
              </a: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2199953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GraphX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099548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100" dirty="0">
                  <a:solidFill>
                    <a:srgbClr val="4D4F53"/>
                  </a:solidFill>
                  <a:cs typeface="Arial"/>
                </a:rPr>
                <a:t>MapReduce v1 &amp; v2</a:t>
              </a:r>
            </a:p>
          </p:txBody>
        </p:sp>
        <p:grpSp>
          <p:nvGrpSpPr>
            <p:cNvPr id="40" name="Group 61"/>
            <p:cNvGrpSpPr>
              <a:grpSpLocks/>
            </p:cNvGrpSpPr>
            <p:nvPr/>
          </p:nvGrpSpPr>
          <p:grpSpPr bwMode="auto">
            <a:xfrm>
              <a:off x="975165" y="1250475"/>
              <a:ext cx="10062049" cy="3865485"/>
              <a:chOff x="975165" y="1250475"/>
              <a:chExt cx="10062049" cy="3865485"/>
            </a:xfrm>
          </p:grpSpPr>
          <p:sp>
            <p:nvSpPr>
              <p:cNvPr id="63" name="TextBox 223"/>
              <p:cNvSpPr txBox="1">
                <a:spLocks noChangeArrowheads="1"/>
              </p:cNvSpPr>
              <p:nvPr/>
            </p:nvSpPr>
            <p:spPr bwMode="auto">
              <a:xfrm>
                <a:off x="980381" y="1250475"/>
                <a:ext cx="10056833" cy="36616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charset="0"/>
                    <a:ea typeface="MS PGothic" charset="0"/>
                    <a:cs typeface="MS PGothic" charset="0"/>
                  </a:defRPr>
                </a:lvl9pPr>
              </a:lstStyle>
              <a:p>
                <a:pPr algn="ctr">
                  <a:lnSpc>
                    <a:spcPct val="95000"/>
                  </a:lnSpc>
                </a:pPr>
                <a:r>
                  <a:rPr lang="en-US" sz="1400" b="1" dirty="0">
                    <a:solidFill>
                      <a:srgbClr val="4D4F53"/>
                    </a:solidFill>
                    <a:latin typeface="Arial" charset="0"/>
                    <a:cs typeface="Arial" charset="0"/>
                  </a:rPr>
                  <a:t>APACHE HADOOP AND OSS ECOSYSTEM</a:t>
                </a:r>
              </a:p>
            </p:txBody>
          </p:sp>
          <p:pic>
            <p:nvPicPr>
              <p:cNvPr id="64" name="Picture 10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00357" y="1291028"/>
                <a:ext cx="430100" cy="306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5" name="Rectangle 64"/>
              <p:cNvSpPr/>
              <p:nvPr/>
            </p:nvSpPr>
            <p:spPr>
              <a:xfrm>
                <a:off x="975165" y="1610097"/>
                <a:ext cx="5563654" cy="3505863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lnSpc>
                    <a:spcPct val="95000"/>
                  </a:lnSpc>
                  <a:defRPr/>
                </a:pPr>
                <a:endParaRPr lang="en-US" sz="2000" b="1" dirty="0">
                  <a:solidFill>
                    <a:prstClr val="white"/>
                  </a:solidFill>
                  <a:cs typeface="Arial"/>
                </a:endParaRPr>
              </a:p>
            </p:txBody>
          </p:sp>
        </p:grpSp>
        <p:sp>
          <p:nvSpPr>
            <p:cNvPr id="41" name="TextBox 77"/>
            <p:cNvSpPr txBox="1">
              <a:spLocks noChangeArrowheads="1"/>
            </p:cNvSpPr>
            <p:nvPr/>
          </p:nvSpPr>
          <p:spPr bwMode="auto">
            <a:xfrm>
              <a:off x="2652484" y="4799562"/>
              <a:ext cx="2209915" cy="33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>
                <a:lnSpc>
                  <a:spcPct val="95000"/>
                </a:lnSpc>
              </a:pPr>
              <a:r>
                <a:rPr lang="en-US" sz="1200" b="1">
                  <a:solidFill>
                    <a:srgbClr val="404040"/>
                  </a:solidFill>
                  <a:latin typeface="Arial" charset="0"/>
                  <a:cs typeface="Arial" charset="0"/>
                </a:rPr>
                <a:t>EXECUTION ENGINES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652678" y="1610096"/>
              <a:ext cx="4384537" cy="3505862"/>
            </a:xfrm>
            <a:prstGeom prst="rect">
              <a:avLst/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endParaRPr lang="en-US" sz="2000" b="1" dirty="0">
                <a:solidFill>
                  <a:prstClr val="white"/>
                </a:solidFill>
                <a:cs typeface="Arial"/>
              </a:endParaRPr>
            </a:p>
          </p:txBody>
        </p:sp>
        <p:sp>
          <p:nvSpPr>
            <p:cNvPr id="43" name="TextBox 79"/>
            <p:cNvSpPr txBox="1">
              <a:spLocks noChangeArrowheads="1"/>
            </p:cNvSpPr>
            <p:nvPr/>
          </p:nvSpPr>
          <p:spPr bwMode="auto">
            <a:xfrm>
              <a:off x="6930907" y="4799562"/>
              <a:ext cx="3827574" cy="3300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charset="0"/>
                  <a:ea typeface="MS PGothic" charset="0"/>
                  <a:cs typeface="MS PGothic" charset="0"/>
                </a:defRPr>
              </a:lvl9pPr>
            </a:lstStyle>
            <a:p>
              <a:pPr algn="ctr">
                <a:lnSpc>
                  <a:spcPct val="95000"/>
                </a:lnSpc>
              </a:pPr>
              <a:r>
                <a:rPr lang="en-US" sz="1200" b="1">
                  <a:solidFill>
                    <a:srgbClr val="404040"/>
                  </a:solidFill>
                  <a:latin typeface="Arial" charset="0"/>
                  <a:cs typeface="Arial" charset="0"/>
                </a:rPr>
                <a:t>DATA GOVERNANCE AND OPERATIONS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750249" y="1796716"/>
              <a:ext cx="1103053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Workflow 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&amp; Data Governance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99548" y="2069112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 smtClean="0">
                  <a:solidFill>
                    <a:srgbClr val="4D4F53"/>
                  </a:solidFill>
                  <a:cs typeface="Arial"/>
                </a:rPr>
                <a:t>Tez</a:t>
              </a:r>
              <a:endParaRPr lang="en-US" sz="1200" dirty="0">
                <a:solidFill>
                  <a:srgbClr val="4D4F53"/>
                </a:solidFill>
                <a:cs typeface="Arial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400761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Accumulo*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300357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Hive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300357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Impala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300357" y="3006358"/>
              <a:ext cx="914162" cy="36576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cs typeface="Arial"/>
                </a:rPr>
                <a:t>Spark SQL</a:t>
              </a:r>
              <a:endPara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3300357" y="2537735"/>
              <a:ext cx="914162" cy="36576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cs typeface="Arial"/>
                </a:rPr>
                <a:t>Drill</a:t>
              </a:r>
              <a:endParaRPr lang="en-US" sz="1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3300357" y="1712809"/>
              <a:ext cx="914162" cy="365760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SQL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7836087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Sentry*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8939138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Oozie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0042189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ZooKeeper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733036" y="441222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Sqoop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7836087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Knox*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0042189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Whirr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8939138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Falcon*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733036" y="3943604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Flume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6733036" y="1638001"/>
              <a:ext cx="914162" cy="722064"/>
            </a:xfrm>
            <a:prstGeom prst="rect">
              <a:avLst/>
            </a:prstGeom>
            <a:noFill/>
            <a:ln w="12700">
              <a:noFill/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Data Integration</a:t>
              </a:r>
            </a:p>
            <a:p>
              <a:pPr algn="ctr">
                <a:lnSpc>
                  <a:spcPct val="95000"/>
                </a:lnSpc>
                <a:defRPr/>
              </a:pPr>
              <a:r>
                <a:rPr lang="en-US" sz="1100" b="1" dirty="0">
                  <a:solidFill>
                    <a:srgbClr val="4D4F53"/>
                  </a:solidFill>
                  <a:cs typeface="Arial"/>
                </a:rPr>
                <a:t>&amp; Access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6733036" y="3474981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HttpFS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6733036" y="3006358"/>
              <a:ext cx="914162" cy="365760"/>
            </a:xfrm>
            <a:prstGeom prst="rect">
              <a:avLst/>
            </a:prstGeom>
            <a:solidFill>
              <a:srgbClr val="FDC82F"/>
            </a:solidFill>
            <a:ln w="12700">
              <a:solidFill>
                <a:srgbClr val="E9A602"/>
              </a:solidFill>
              <a:miter lim="800000"/>
            </a:ln>
            <a:effectLst>
              <a:innerShdw blurRad="406400">
                <a:srgbClr val="A25D00">
                  <a:alpha val="76000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lnSpc>
                  <a:spcPct val="95000"/>
                </a:lnSpc>
                <a:defRPr/>
              </a:pPr>
              <a:r>
                <a:rPr lang="en-US" sz="1200" dirty="0">
                  <a:solidFill>
                    <a:srgbClr val="4D4F53"/>
                  </a:solidFill>
                  <a:cs typeface="Arial"/>
                </a:rPr>
                <a:t>Hue</a:t>
              </a:r>
            </a:p>
          </p:txBody>
        </p:sp>
      </p:grpSp>
      <p:sp>
        <p:nvSpPr>
          <p:cNvPr id="66" name="Oval 25"/>
          <p:cNvSpPr>
            <a:spLocks noChangeArrowheads="1"/>
          </p:cNvSpPr>
          <p:nvPr/>
        </p:nvSpPr>
        <p:spPr bwMode="auto">
          <a:xfrm>
            <a:off x="2658370" y="4525423"/>
            <a:ext cx="1333153" cy="3159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1400" b="1">
                <a:solidFill>
                  <a:srgbClr val="0D0D0D"/>
                </a:solidFill>
              </a:rPr>
              <a:t>NFS</a:t>
            </a:r>
          </a:p>
        </p:txBody>
      </p:sp>
      <p:sp>
        <p:nvSpPr>
          <p:cNvPr id="67" name="Oval 26"/>
          <p:cNvSpPr>
            <a:spLocks noChangeArrowheads="1"/>
          </p:cNvSpPr>
          <p:nvPr/>
        </p:nvSpPr>
        <p:spPr bwMode="auto">
          <a:xfrm>
            <a:off x="4237132" y="4525423"/>
            <a:ext cx="1524508" cy="3159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1400" b="1" dirty="0">
                <a:solidFill>
                  <a:srgbClr val="0D0D0D"/>
                </a:solidFill>
              </a:rPr>
              <a:t>HDFS API</a:t>
            </a:r>
          </a:p>
        </p:txBody>
      </p:sp>
      <p:sp>
        <p:nvSpPr>
          <p:cNvPr id="68" name="Oval 29"/>
          <p:cNvSpPr>
            <a:spLocks noChangeArrowheads="1"/>
          </p:cNvSpPr>
          <p:nvPr/>
        </p:nvSpPr>
        <p:spPr bwMode="auto">
          <a:xfrm>
            <a:off x="6663799" y="4525423"/>
            <a:ext cx="1642522" cy="3159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1400" b="1" dirty="0">
                <a:solidFill>
                  <a:srgbClr val="3B6E8E"/>
                </a:solidFill>
              </a:rPr>
              <a:t>HBase API</a:t>
            </a:r>
          </a:p>
        </p:txBody>
      </p:sp>
      <p:sp>
        <p:nvSpPr>
          <p:cNvPr id="69" name="Oval 30"/>
          <p:cNvSpPr>
            <a:spLocks noChangeArrowheads="1"/>
          </p:cNvSpPr>
          <p:nvPr/>
        </p:nvSpPr>
        <p:spPr bwMode="auto">
          <a:xfrm>
            <a:off x="8268744" y="4525423"/>
            <a:ext cx="1812608" cy="3159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r>
              <a:rPr lang="en-US" sz="1400" b="1" dirty="0" smtClean="0">
                <a:solidFill>
                  <a:srgbClr val="3B6E8E"/>
                </a:solidFill>
              </a:rPr>
              <a:t>JSON API</a:t>
            </a:r>
            <a:endParaRPr lang="en-US" sz="1400" dirty="0">
              <a:solidFill>
                <a:srgbClr val="0D0D0D"/>
              </a:solidFill>
            </a:endParaRPr>
          </a:p>
        </p:txBody>
      </p:sp>
      <p:sp>
        <p:nvSpPr>
          <p:cNvPr id="70" name="Rectangle 69"/>
          <p:cNvSpPr/>
          <p:nvPr/>
        </p:nvSpPr>
        <p:spPr bwMode="auto">
          <a:xfrm>
            <a:off x="2020362" y="4406360"/>
            <a:ext cx="8438539" cy="1604963"/>
          </a:xfrm>
          <a:prstGeom prst="rect">
            <a:avLst/>
          </a:prstGeom>
          <a:noFill/>
          <a:ln>
            <a:solidFill>
              <a:schemeClr val="accent3"/>
            </a:solidFill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rgbClr val="3B6E8E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 rot="16200000">
            <a:off x="-736255" y="3330886"/>
            <a:ext cx="4926013" cy="434862"/>
          </a:xfrm>
          <a:prstGeom prst="rect">
            <a:avLst/>
          </a:prstGeom>
          <a:solidFill>
            <a:srgbClr val="B90B2C"/>
          </a:solidFill>
          <a:ln w="63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600" b="1" dirty="0">
                <a:solidFill>
                  <a:prstClr val="white"/>
                </a:solidFill>
                <a:cs typeface="Arial"/>
              </a:rPr>
              <a:t>MapR Control System</a:t>
            </a:r>
          </a:p>
          <a:p>
            <a:pPr algn="ctr">
              <a:lnSpc>
                <a:spcPct val="95000"/>
              </a:lnSpc>
              <a:defRPr/>
            </a:pPr>
            <a:r>
              <a:rPr lang="en-US" sz="1200" dirty="0">
                <a:solidFill>
                  <a:prstClr val="white"/>
                </a:solidFill>
                <a:cs typeface="Arial"/>
              </a:rPr>
              <a:t>(Management and Monitoring)</a:t>
            </a:r>
          </a:p>
        </p:txBody>
      </p:sp>
      <p:sp>
        <p:nvSpPr>
          <p:cNvPr id="72" name="Rectangle 71"/>
          <p:cNvSpPr/>
          <p:nvPr/>
        </p:nvSpPr>
        <p:spPr bwMode="auto">
          <a:xfrm>
            <a:off x="5813871" y="2598750"/>
            <a:ext cx="751810" cy="29844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lnSpc>
                <a:spcPct val="95000"/>
              </a:lnSpc>
              <a:defRPr/>
            </a:pPr>
            <a:r>
              <a:rPr lang="en-US" sz="1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rial"/>
              </a:rPr>
              <a:t>Kafka</a:t>
            </a:r>
            <a:endParaRPr lang="en-US" sz="1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0431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45500" y="2841660"/>
            <a:ext cx="10510772" cy="1174681"/>
          </a:xfrm>
        </p:spPr>
        <p:txBody>
          <a:bodyPr/>
          <a:lstStyle/>
          <a:p>
            <a:r>
              <a:rPr lang="en-US" sz="4000" dirty="0" smtClean="0"/>
              <a:t>Demo</a:t>
            </a:r>
            <a:r>
              <a:rPr lang="en-US" sz="4000" dirty="0"/>
              <a:t>: </a:t>
            </a:r>
            <a:r>
              <a:rPr lang="en-US" sz="4000" dirty="0" smtClean="0"/>
              <a:t>Connected </a:t>
            </a:r>
            <a:r>
              <a:rPr lang="en-US" sz="4000" dirty="0"/>
              <a:t>Car on MapR Data </a:t>
            </a:r>
            <a:r>
              <a:rPr lang="en-US" sz="4000" dirty="0" smtClean="0"/>
              <a:t>Platform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2985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472006" y="787445"/>
            <a:ext cx="3384366" cy="5153731"/>
          </a:xfrm>
          <a:prstGeom prst="roundRect">
            <a:avLst>
              <a:gd name="adj" fmla="val 6895"/>
            </a:avLst>
          </a:prstGeom>
          <a:solidFill>
            <a:schemeClr val="bg1"/>
          </a:solidFill>
          <a:ln>
            <a:solidFill>
              <a:srgbClr val="C60C3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91921" y="787445"/>
            <a:ext cx="3183356" cy="5153731"/>
          </a:xfrm>
          <a:prstGeom prst="roundRect">
            <a:avLst>
              <a:gd name="adj" fmla="val 6278"/>
            </a:avLst>
          </a:prstGeom>
          <a:solidFill>
            <a:schemeClr val="bg1"/>
          </a:solidFill>
          <a:ln>
            <a:solidFill>
              <a:srgbClr val="C60C3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1921" y="834699"/>
            <a:ext cx="318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Acquisition 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72007" y="817058"/>
            <a:ext cx="338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Store &amp; Analytics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8533171" y="805085"/>
            <a:ext cx="3223592" cy="5116355"/>
          </a:xfrm>
          <a:prstGeom prst="roundRect">
            <a:avLst>
              <a:gd name="adj" fmla="val 7639"/>
            </a:avLst>
          </a:prstGeom>
          <a:solidFill>
            <a:schemeClr val="bg1"/>
          </a:solidFill>
          <a:ln>
            <a:solidFill>
              <a:srgbClr val="C60C3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33171" y="807677"/>
            <a:ext cx="322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Visualization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1251515" y="3409618"/>
            <a:ext cx="1323870" cy="472123"/>
          </a:xfrm>
          <a:prstGeom prst="roundRect">
            <a:avLst/>
          </a:prstGeom>
          <a:solidFill>
            <a:srgbClr val="C60C3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Raspberry PI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251515" y="2736193"/>
            <a:ext cx="1323870" cy="472123"/>
          </a:xfrm>
          <a:prstGeom prst="roundRect">
            <a:avLst/>
          </a:prstGeom>
          <a:solidFill>
            <a:srgbClr val="C60C3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OBD2</a:t>
            </a:r>
            <a:endParaRPr lang="en-US" sz="1400" dirty="0"/>
          </a:p>
        </p:txBody>
      </p:sp>
      <p:cxnSp>
        <p:nvCxnSpPr>
          <p:cNvPr id="14" name="Straight Connector 13"/>
          <p:cNvCxnSpPr>
            <a:stCxn id="12" idx="2"/>
            <a:endCxn id="11" idx="0"/>
          </p:cNvCxnSpPr>
          <p:nvPr/>
        </p:nvCxnSpPr>
        <p:spPr>
          <a:xfrm>
            <a:off x="1913450" y="3208315"/>
            <a:ext cx="0" cy="201302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251515" y="4104583"/>
            <a:ext cx="1323870" cy="472123"/>
          </a:xfrm>
          <a:prstGeom prst="roundRect">
            <a:avLst/>
          </a:prstGeom>
          <a:solidFill>
            <a:srgbClr val="C60C3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fluentd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913450" y="3899255"/>
            <a:ext cx="0" cy="201302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184299" y="4091755"/>
            <a:ext cx="1323870" cy="472123"/>
          </a:xfrm>
          <a:prstGeom prst="roundRect">
            <a:avLst/>
          </a:prstGeom>
          <a:solidFill>
            <a:srgbClr val="C60C3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fluentd</a:t>
            </a:r>
            <a:endParaRPr lang="en-US" sz="1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287" y="3327345"/>
            <a:ext cx="768634" cy="669597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19" idx="3"/>
            <a:endCxn id="22" idx="1"/>
          </p:cNvCxnSpPr>
          <p:nvPr/>
        </p:nvCxnSpPr>
        <p:spPr>
          <a:xfrm flipV="1">
            <a:off x="2575385" y="4327817"/>
            <a:ext cx="2608914" cy="1282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7" name="Picture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037" y="4413769"/>
            <a:ext cx="1821230" cy="792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8" name="Rounded Rectangle 47"/>
          <p:cNvSpPr/>
          <p:nvPr/>
        </p:nvSpPr>
        <p:spPr>
          <a:xfrm>
            <a:off x="9477004" y="3460439"/>
            <a:ext cx="1323870" cy="472123"/>
          </a:xfrm>
          <a:prstGeom prst="roundRect">
            <a:avLst/>
          </a:prstGeom>
          <a:solidFill>
            <a:srgbClr val="C60C3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Grafana</a:t>
            </a:r>
            <a:endParaRPr lang="en-US" sz="1400" dirty="0"/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7038" y="1706092"/>
            <a:ext cx="1821228" cy="705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0" name="Rounded Rectangle 49"/>
          <p:cNvSpPr/>
          <p:nvPr/>
        </p:nvSpPr>
        <p:spPr>
          <a:xfrm>
            <a:off x="9477004" y="2611003"/>
            <a:ext cx="1323870" cy="472123"/>
          </a:xfrm>
          <a:prstGeom prst="roundRect">
            <a:avLst/>
          </a:prstGeom>
          <a:solidFill>
            <a:srgbClr val="C60C3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QlikView</a:t>
            </a:r>
            <a:endParaRPr lang="en-US" sz="1400" dirty="0"/>
          </a:p>
        </p:txBody>
      </p:sp>
      <p:cxnSp>
        <p:nvCxnSpPr>
          <p:cNvPr id="54" name="Straight Connector 53"/>
          <p:cNvCxnSpPr/>
          <p:nvPr/>
        </p:nvCxnSpPr>
        <p:spPr>
          <a:xfrm flipH="1">
            <a:off x="7621926" y="2847064"/>
            <a:ext cx="1820877" cy="0"/>
          </a:xfrm>
          <a:prstGeom prst="line">
            <a:avLst/>
          </a:prstGeom>
          <a:ln>
            <a:solidFill>
              <a:srgbClr val="00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7593255" y="3696501"/>
            <a:ext cx="1866648" cy="8981"/>
          </a:xfrm>
          <a:prstGeom prst="line">
            <a:avLst/>
          </a:prstGeom>
          <a:ln>
            <a:solidFill>
              <a:srgbClr val="000000"/>
            </a:solidFill>
            <a:prstDash val="sysDash"/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2247" y="3987777"/>
            <a:ext cx="1069655" cy="214494"/>
          </a:xfrm>
          <a:prstGeom prst="rect">
            <a:avLst/>
          </a:prstGeom>
        </p:spPr>
      </p:pic>
      <p:sp>
        <p:nvSpPr>
          <p:cNvPr id="60" name="TextBox 59"/>
          <p:cNvSpPr txBox="1"/>
          <p:nvPr/>
        </p:nvSpPr>
        <p:spPr>
          <a:xfrm>
            <a:off x="8533171" y="4012582"/>
            <a:ext cx="32235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</a:t>
            </a:r>
            <a:r>
              <a:rPr lang="en-US" sz="1400" dirty="0" smtClean="0"/>
              <a:t>eal-time </a:t>
            </a:r>
            <a:r>
              <a:rPr lang="en-US" sz="1400" dirty="0"/>
              <a:t>d</a:t>
            </a:r>
            <a:r>
              <a:rPr lang="en-US" sz="1400" dirty="0" smtClean="0"/>
              <a:t>ashboard</a:t>
            </a:r>
            <a:endParaRPr lang="en-US" sz="1400" dirty="0"/>
          </a:p>
        </p:txBody>
      </p:sp>
      <p:sp>
        <p:nvSpPr>
          <p:cNvPr id="62" name="Cloud 61"/>
          <p:cNvSpPr/>
          <p:nvPr/>
        </p:nvSpPr>
        <p:spPr>
          <a:xfrm>
            <a:off x="3326810" y="4032367"/>
            <a:ext cx="1446435" cy="671414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8200" y="1283901"/>
            <a:ext cx="1862170" cy="1862170"/>
          </a:xfrm>
          <a:prstGeom prst="rect">
            <a:avLst/>
          </a:prstGeom>
        </p:spPr>
      </p:pic>
      <p:pic>
        <p:nvPicPr>
          <p:cNvPr id="3" name="Picture 2" descr="AT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858" y="5535593"/>
            <a:ext cx="2077716" cy="393628"/>
          </a:xfrm>
          <a:prstGeom prst="rect">
            <a:avLst/>
          </a:prstGeom>
        </p:spPr>
      </p:pic>
      <p:pic>
        <p:nvPicPr>
          <p:cNvPr id="37" name="Picture 36" descr="AT1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4560" y="5535594"/>
            <a:ext cx="2077702" cy="393626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2559" y="1770785"/>
            <a:ext cx="1069655" cy="971469"/>
          </a:xfrm>
          <a:prstGeom prst="rect">
            <a:avLst/>
          </a:prstGeom>
        </p:spPr>
      </p:pic>
      <p:sp>
        <p:nvSpPr>
          <p:cNvPr id="15" name="Folded Corner 14"/>
          <p:cNvSpPr/>
          <p:nvPr/>
        </p:nvSpPr>
        <p:spPr>
          <a:xfrm>
            <a:off x="7004445" y="2586581"/>
            <a:ext cx="384860" cy="472123"/>
          </a:xfrm>
          <a:prstGeom prst="foldedCorner">
            <a:avLst>
              <a:gd name="adj" fmla="val 34135"/>
            </a:avLst>
          </a:prstGeom>
          <a:ln w="9525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/>
          </a:p>
        </p:txBody>
      </p:sp>
      <p:grpSp>
        <p:nvGrpSpPr>
          <p:cNvPr id="17" name="Group 16"/>
          <p:cNvGrpSpPr/>
          <p:nvPr/>
        </p:nvGrpSpPr>
        <p:grpSpPr>
          <a:xfrm>
            <a:off x="5098471" y="1784172"/>
            <a:ext cx="1473663" cy="2221736"/>
            <a:chOff x="5245015" y="2169863"/>
            <a:chExt cx="1473663" cy="2221736"/>
          </a:xfrm>
        </p:grpSpPr>
        <p:pic>
          <p:nvPicPr>
            <p:cNvPr id="23" name="Picture 22"/>
            <p:cNvPicPr/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015" y="2169863"/>
              <a:ext cx="1473663" cy="22217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41" name="Picture 40" descr="MapR-TrdMk_logo_012714_koBkgrd_red_rgb.png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37033" r="16353" b="31764"/>
            <a:stretch/>
          </p:blipFill>
          <p:spPr>
            <a:xfrm rot="1787353">
              <a:off x="5383654" y="2474636"/>
              <a:ext cx="672264" cy="243543"/>
            </a:xfrm>
            <a:prstGeom prst="rect">
              <a:avLst/>
            </a:prstGeom>
          </p:spPr>
        </p:pic>
      </p:grpSp>
      <p:pic>
        <p:nvPicPr>
          <p:cNvPr id="21" name="Picture 20" descr="MapR-TrdMk_logo-el_012714_red-gray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69" y="5604160"/>
            <a:ext cx="1627574" cy="313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2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ashboard-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36" y="1572132"/>
            <a:ext cx="9216354" cy="4685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time!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308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42" y="807018"/>
            <a:ext cx="6101171" cy="5121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6905514" y="3082600"/>
            <a:ext cx="5132832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accent3"/>
                </a:solidFill>
              </a:rPr>
              <a:t>… come and visit us at our stand,</a:t>
            </a:r>
            <a:br>
              <a:rPr lang="en-US" sz="2000" dirty="0" smtClean="0">
                <a:solidFill>
                  <a:schemeClr val="accent3"/>
                </a:solidFill>
              </a:rPr>
            </a:br>
            <a:r>
              <a:rPr lang="en-US" sz="2000" dirty="0" smtClean="0">
                <a:solidFill>
                  <a:schemeClr val="accent3"/>
                </a:solidFill>
              </a:rPr>
              <a:t>experience the live demo and grab your copy of the IoT whitepaper!</a:t>
            </a:r>
          </a:p>
        </p:txBody>
      </p:sp>
      <p:pic>
        <p:nvPicPr>
          <p:cNvPr id="4" name="Picture 3" descr="MapR-TrdMk_logo_012714_koBkgrd_red_rgb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26" t="36681" r="17305" b="32611"/>
          <a:stretch/>
        </p:blipFill>
        <p:spPr>
          <a:xfrm>
            <a:off x="3426077" y="1990151"/>
            <a:ext cx="934860" cy="3419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2948" y="807018"/>
            <a:ext cx="4006195" cy="2054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53087">
            <a:off x="8928675" y="4395488"/>
            <a:ext cx="1393784" cy="1786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870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1866900"/>
            <a:ext cx="12188824" cy="4013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IoT—a superset of the Internet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5762" y="1393948"/>
            <a:ext cx="11418888" cy="4014432"/>
          </a:xfrm>
        </p:spPr>
        <p:txBody>
          <a:bodyPr/>
          <a:lstStyle/>
          <a:p>
            <a:r>
              <a:rPr lang="en-US" i="1" dirty="0" smtClean="0"/>
              <a:t>What is the IoT?</a:t>
            </a:r>
            <a:endParaRPr lang="en-US" i="1" dirty="0"/>
          </a:p>
          <a:p>
            <a:endParaRPr lang="en-US" dirty="0" smtClean="0"/>
          </a:p>
          <a:p>
            <a:pPr algn="just">
              <a:lnSpc>
                <a:spcPct val="150000"/>
              </a:lnSpc>
            </a:pPr>
            <a:r>
              <a:rPr lang="en-US" dirty="0" smtClean="0"/>
              <a:t>“The idea of </a:t>
            </a:r>
            <a:r>
              <a:rPr lang="en-US" dirty="0"/>
              <a:t>an all-encompassing and ubiquitous </a:t>
            </a:r>
            <a:r>
              <a:rPr lang="en-US" b="1" dirty="0"/>
              <a:t>network</a:t>
            </a:r>
            <a:r>
              <a:rPr lang="en-US" dirty="0"/>
              <a:t> of </a:t>
            </a:r>
            <a:r>
              <a:rPr lang="en-US" b="1" dirty="0"/>
              <a:t>devices</a:t>
            </a:r>
            <a:r>
              <a:rPr lang="en-US" dirty="0"/>
              <a:t> to facilitate </a:t>
            </a:r>
            <a:r>
              <a:rPr lang="en-US" b="1" dirty="0"/>
              <a:t>co-ordination</a:t>
            </a:r>
            <a:r>
              <a:rPr lang="en-US" dirty="0"/>
              <a:t> and </a:t>
            </a:r>
            <a:r>
              <a:rPr lang="en-US" b="1" dirty="0"/>
              <a:t>communication</a:t>
            </a:r>
            <a:r>
              <a:rPr lang="en-US" dirty="0"/>
              <a:t> </a:t>
            </a:r>
            <a:r>
              <a:rPr lang="en-US" b="1" dirty="0" smtClean="0"/>
              <a:t>between</a:t>
            </a:r>
            <a:r>
              <a:rPr lang="en-US" dirty="0" smtClean="0"/>
              <a:t> the </a:t>
            </a:r>
            <a:r>
              <a:rPr lang="en-US" b="1" dirty="0"/>
              <a:t>devices</a:t>
            </a:r>
            <a:r>
              <a:rPr lang="en-US" dirty="0"/>
              <a:t> themselves as well as between the devices and </a:t>
            </a:r>
            <a:r>
              <a:rPr lang="en-US" b="1" dirty="0"/>
              <a:t>human</a:t>
            </a:r>
            <a:r>
              <a:rPr lang="en-US" dirty="0"/>
              <a:t> end-users. The involved devices are typically </a:t>
            </a:r>
            <a:r>
              <a:rPr lang="en-US" b="1" dirty="0"/>
              <a:t>constrained</a:t>
            </a:r>
            <a:r>
              <a:rPr lang="en-US" dirty="0"/>
              <a:t> </a:t>
            </a:r>
            <a:r>
              <a:rPr lang="en-US" b="1" dirty="0"/>
              <a:t>devices</a:t>
            </a:r>
            <a:r>
              <a:rPr lang="en-US" dirty="0"/>
              <a:t> such as RFID sensors, but </a:t>
            </a:r>
            <a:r>
              <a:rPr lang="en-US" dirty="0" smtClean="0"/>
              <a:t>may also </a:t>
            </a:r>
            <a:r>
              <a:rPr lang="en-US" dirty="0"/>
              <a:t>more </a:t>
            </a:r>
            <a:r>
              <a:rPr lang="en-US" b="1" dirty="0"/>
              <a:t>sophisticated</a:t>
            </a:r>
            <a:r>
              <a:rPr lang="en-US" dirty="0"/>
              <a:t> ones like </a:t>
            </a:r>
            <a:r>
              <a:rPr lang="en-US" dirty="0" smtClean="0"/>
              <a:t>smartphones.”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45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IoT—a superset of the Internet</a:t>
            </a:r>
          </a:p>
        </p:txBody>
      </p:sp>
      <p:cxnSp>
        <p:nvCxnSpPr>
          <p:cNvPr id="6" name="Straight Arrow Connector 5"/>
          <p:cNvCxnSpPr>
            <a:stCxn id="12" idx="1"/>
            <a:endCxn id="11" idx="3"/>
          </p:cNvCxnSpPr>
          <p:nvPr/>
        </p:nvCxnSpPr>
        <p:spPr>
          <a:xfrm flipH="1">
            <a:off x="2766671" y="3413077"/>
            <a:ext cx="6778974" cy="0"/>
          </a:xfrm>
          <a:prstGeom prst="straightConnector1">
            <a:avLst/>
          </a:prstGeom>
          <a:ln w="9525" cmpd="sng">
            <a:headEnd type="triangle" w="lg" len="lg"/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159000" y="3228411"/>
            <a:ext cx="60767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B6E8E"/>
                </a:solidFill>
              </a:rPr>
              <a:t>thin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545645" y="3228411"/>
            <a:ext cx="466794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B6E8E"/>
                </a:solidFill>
              </a:rPr>
              <a:t>fat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5476298" y="5582166"/>
            <a:ext cx="13131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6E8E"/>
                </a:solidFill>
              </a:rPr>
              <a:t>stationary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38274" y="1098034"/>
            <a:ext cx="928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3B6E8E"/>
                </a:solidFill>
              </a:rPr>
              <a:t>mobile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139635" y="6309520"/>
            <a:ext cx="3861930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devices and their deployment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3100593" y="1637800"/>
            <a:ext cx="2693205" cy="1603311"/>
            <a:chOff x="3100593" y="1637800"/>
            <a:chExt cx="2693205" cy="1603311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0593" y="1637800"/>
              <a:ext cx="1204142" cy="132793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31735" y="1879048"/>
              <a:ext cx="1362063" cy="1362063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3222851" y="3610443"/>
            <a:ext cx="2726993" cy="1857424"/>
            <a:chOff x="3222851" y="3610443"/>
            <a:chExt cx="2726993" cy="1857424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9555" y="3610443"/>
              <a:ext cx="1460289" cy="99321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22851" y="4447659"/>
              <a:ext cx="1538674" cy="1020208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331" y="3637805"/>
            <a:ext cx="2047370" cy="1535528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77526" y="1654143"/>
            <a:ext cx="2514075" cy="1414167"/>
          </a:xfrm>
          <a:prstGeom prst="rect">
            <a:avLst/>
          </a:prstGeom>
        </p:spPr>
      </p:pic>
      <p:cxnSp>
        <p:nvCxnSpPr>
          <p:cNvPr id="35" name="Straight Arrow Connector 34"/>
          <p:cNvCxnSpPr>
            <a:stCxn id="15" idx="2"/>
            <a:endCxn id="13" idx="0"/>
          </p:cNvCxnSpPr>
          <p:nvPr/>
        </p:nvCxnSpPr>
        <p:spPr>
          <a:xfrm>
            <a:off x="6102554" y="1467366"/>
            <a:ext cx="30334" cy="4114800"/>
          </a:xfrm>
          <a:prstGeom prst="straightConnector1">
            <a:avLst/>
          </a:prstGeom>
          <a:ln w="9525" cmpd="sng">
            <a:headEnd type="triangle" w="lg" len="lg"/>
            <a:tailEnd type="triangle" w="lg" len="lg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19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IoT landscape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306390" y="4650535"/>
            <a:ext cx="687905" cy="1660084"/>
          </a:xfrm>
          <a:prstGeom prst="roundRect">
            <a:avLst>
              <a:gd name="adj" fmla="val 8975"/>
            </a:avLst>
          </a:pr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5000"/>
              </a:lnSpc>
            </a:pPr>
            <a:r>
              <a:rPr lang="en-US" dirty="0" smtClean="0">
                <a:solidFill>
                  <a:srgbClr val="FFFFFF"/>
                </a:solidFill>
              </a:rPr>
              <a:t>infrastructure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306390" y="2904457"/>
            <a:ext cx="687905" cy="1660084"/>
          </a:xfrm>
          <a:prstGeom prst="roundRect">
            <a:avLst>
              <a:gd name="adj" fmla="val 8975"/>
            </a:avLst>
          </a:prstGeom>
          <a:solidFill>
            <a:schemeClr val="tx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5000"/>
              </a:lnSpc>
            </a:pPr>
            <a:r>
              <a:rPr lang="en-US" dirty="0" smtClean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06390" y="1158379"/>
            <a:ext cx="687905" cy="1660084"/>
          </a:xfrm>
          <a:prstGeom prst="roundRect">
            <a:avLst>
              <a:gd name="adj" fmla="val 8975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lIns="0" tIns="0" rIns="0" bIns="0" rtlCol="0" anchor="ctr"/>
          <a:lstStyle/>
          <a:p>
            <a:pPr algn="ctr">
              <a:lnSpc>
                <a:spcPct val="95000"/>
              </a:lnSpc>
            </a:pPr>
            <a:r>
              <a:rPr lang="en-US" dirty="0" smtClean="0">
                <a:solidFill>
                  <a:srgbClr val="FFFFFF"/>
                </a:solidFill>
              </a:rPr>
              <a:t>apps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2417" y="4679720"/>
            <a:ext cx="5979970" cy="1728099"/>
            <a:chOff x="1232417" y="4679720"/>
            <a:chExt cx="5979970" cy="1728099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2802" y="4679720"/>
              <a:ext cx="1859585" cy="1728099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74517" y="5507874"/>
              <a:ext cx="1119537" cy="749829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705" y="4716684"/>
              <a:ext cx="1144657" cy="1289647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2417" y="5019173"/>
              <a:ext cx="1392866" cy="1362186"/>
            </a:xfrm>
            <a:prstGeom prst="rect">
              <a:avLst/>
            </a:prstGeom>
          </p:spPr>
        </p:pic>
      </p:grpSp>
      <p:cxnSp>
        <p:nvCxnSpPr>
          <p:cNvPr id="19" name="Straight Connector 18"/>
          <p:cNvCxnSpPr/>
          <p:nvPr/>
        </p:nvCxnSpPr>
        <p:spPr>
          <a:xfrm>
            <a:off x="7593419" y="1158379"/>
            <a:ext cx="0" cy="5152240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1286137" y="1248904"/>
            <a:ext cx="5884249" cy="1277802"/>
            <a:chOff x="1286137" y="1248904"/>
            <a:chExt cx="5884249" cy="1277802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6137" y="1248904"/>
              <a:ext cx="2270021" cy="12778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07878" y="1343842"/>
              <a:ext cx="1962508" cy="10883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80066" y="1413912"/>
              <a:ext cx="943576" cy="94778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" name="Group 3"/>
          <p:cNvGrpSpPr/>
          <p:nvPr/>
        </p:nvGrpSpPr>
        <p:grpSpPr>
          <a:xfrm>
            <a:off x="1312595" y="2804720"/>
            <a:ext cx="5920135" cy="1991345"/>
            <a:chOff x="1312595" y="2804720"/>
            <a:chExt cx="5920135" cy="1991345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987274" y="3492087"/>
              <a:ext cx="2151750" cy="556236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658634" y="3789802"/>
              <a:ext cx="1302224" cy="1006263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469583" y="3002503"/>
              <a:ext cx="1315513" cy="317110"/>
            </a:xfrm>
            <a:prstGeom prst="rect">
              <a:avLst/>
            </a:prstGeom>
          </p:spPr>
        </p:pic>
        <p:pic>
          <p:nvPicPr>
            <p:cNvPr id="29" name="Picture 28" descr="storm_logo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2595" y="4077478"/>
              <a:ext cx="1189435" cy="434143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 rotWithShape="1">
            <a:blip r:embed="rId14"/>
            <a:srcRect t="19435" b="26809"/>
            <a:stretch/>
          </p:blipFill>
          <p:spPr>
            <a:xfrm>
              <a:off x="3446493" y="2804720"/>
              <a:ext cx="1377149" cy="740288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753913" y="3118751"/>
              <a:ext cx="2478817" cy="1273544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7826846" y="1232160"/>
            <a:ext cx="3977805" cy="1428888"/>
            <a:chOff x="7826846" y="1232160"/>
            <a:chExt cx="3977805" cy="1428888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89834" y="1232160"/>
              <a:ext cx="714409" cy="714409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740890" y="1413732"/>
              <a:ext cx="1728611" cy="612217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031971" y="2286464"/>
              <a:ext cx="1772680" cy="374584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826846" y="2128984"/>
              <a:ext cx="1799176" cy="385189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7826846" y="3206714"/>
            <a:ext cx="3714061" cy="1192524"/>
            <a:chOff x="7826846" y="3206714"/>
            <a:chExt cx="3714061" cy="1192524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826846" y="3757732"/>
              <a:ext cx="1174807" cy="641506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454860" y="3927935"/>
              <a:ext cx="1086047" cy="471303"/>
            </a:xfrm>
            <a:prstGeom prst="rect">
              <a:avLst/>
            </a:prstGeom>
          </p:spPr>
        </p:pic>
        <p:pic>
          <p:nvPicPr>
            <p:cNvPr id="39" name="Picture 38" descr="MapR-TrdMk_logo_012714_koBkgrd_red_rgb.png"/>
            <p:cNvPicPr>
              <a:picLocks noChangeAspect="1"/>
            </p:cNvPicPr>
            <p:nvPr/>
          </p:nvPicPr>
          <p:blipFill rotWithShape="1"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0" t="34437" r="17147" b="30066"/>
            <a:stretch/>
          </p:blipFill>
          <p:spPr>
            <a:xfrm>
              <a:off x="9026920" y="3206714"/>
              <a:ext cx="1427940" cy="583088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7971099" y="5005362"/>
            <a:ext cx="3916687" cy="1362767"/>
            <a:chOff x="7971099" y="5005362"/>
            <a:chExt cx="3916687" cy="1362767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9630468" y="5215085"/>
              <a:ext cx="2257318" cy="504294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971099" y="5005362"/>
              <a:ext cx="716843" cy="63607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763531" y="5679689"/>
              <a:ext cx="1030318" cy="688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301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45500" y="3104554"/>
            <a:ext cx="10219735" cy="648896"/>
          </a:xfrm>
        </p:spPr>
        <p:txBody>
          <a:bodyPr/>
          <a:lstStyle/>
          <a:p>
            <a:r>
              <a:rPr lang="en-US" dirty="0" smtClean="0"/>
              <a:t>IoT use case categories and apps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83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Use case categories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6177" y="2701230"/>
            <a:ext cx="3279946" cy="200858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80509" y="1124535"/>
            <a:ext cx="4226296" cy="2109578"/>
            <a:chOff x="3898900" y="3517576"/>
            <a:chExt cx="6555318" cy="299547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1" y="3703313"/>
              <a:ext cx="2072217" cy="155416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98900" y="3517576"/>
              <a:ext cx="2319867" cy="17399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5423" y="4001899"/>
              <a:ext cx="3214277" cy="251115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7002476" y="1349441"/>
            <a:ext cx="4699448" cy="1924552"/>
            <a:chOff x="4826000" y="3255837"/>
            <a:chExt cx="8101481" cy="331777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56526" y="3255837"/>
              <a:ext cx="5170955" cy="196721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854700" y="4670882"/>
              <a:ext cx="3624250" cy="190273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26000" y="3458468"/>
              <a:ext cx="2311400" cy="1301094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6321003" y="3243980"/>
            <a:ext cx="5173953" cy="3158460"/>
            <a:chOff x="6281316" y="3204290"/>
            <a:chExt cx="5173953" cy="315846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9"/>
            <a:srcRect b="65185"/>
            <a:stretch/>
          </p:blipFill>
          <p:spPr>
            <a:xfrm>
              <a:off x="9981830" y="3204290"/>
              <a:ext cx="1473439" cy="3158460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81316" y="4924437"/>
              <a:ext cx="2421078" cy="136312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626916" y="4910782"/>
              <a:ext cx="1850793" cy="124742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33266" y="4052246"/>
              <a:ext cx="1768260" cy="1158533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1031858" y="3803184"/>
            <a:ext cx="4214300" cy="2876709"/>
            <a:chOff x="1031858" y="3803184"/>
            <a:chExt cx="4214300" cy="2876709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516473" y="5895237"/>
              <a:ext cx="1178009" cy="784656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14"/>
            <a:srcRect t="10187" b="7500"/>
            <a:stretch/>
          </p:blipFill>
          <p:spPr>
            <a:xfrm>
              <a:off x="3634534" y="4965402"/>
              <a:ext cx="1611624" cy="1605694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31858" y="3803184"/>
              <a:ext cx="3066064" cy="20695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2686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45501" y="3104553"/>
            <a:ext cx="9412768" cy="648896"/>
          </a:xfrm>
        </p:spPr>
        <p:txBody>
          <a:bodyPr/>
          <a:lstStyle/>
          <a:p>
            <a:r>
              <a:rPr lang="en-US" dirty="0"/>
              <a:t>Business Intelligence and the IoT</a:t>
            </a:r>
          </a:p>
        </p:txBody>
      </p:sp>
    </p:spTree>
    <p:extLst>
      <p:ext uri="{BB962C8B-B14F-4D97-AF65-F5344CB8AC3E}">
        <p14:creationId xmlns:p14="http://schemas.microsoft.com/office/powerpoint/2010/main" val="2972117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value of BI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79920" y="6182938"/>
            <a:ext cx="10339894" cy="0"/>
          </a:xfrm>
          <a:prstGeom prst="straightConnector1">
            <a:avLst/>
          </a:prstGeom>
          <a:ln w="9525">
            <a:solidFill>
              <a:schemeClr val="tx2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9511" y="6182938"/>
            <a:ext cx="10390303" cy="5232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2"/>
                </a:solidFill>
              </a:rPr>
              <a:t>b</a:t>
            </a:r>
            <a:r>
              <a:rPr lang="en-US" sz="2800" dirty="0" smtClean="0">
                <a:solidFill>
                  <a:schemeClr val="bg2"/>
                </a:solidFill>
              </a:rPr>
              <a:t>usiness value</a:t>
            </a:r>
          </a:p>
        </p:txBody>
      </p:sp>
      <p:sp>
        <p:nvSpPr>
          <p:cNvPr id="8" name="Rectangle 7"/>
          <p:cNvSpPr/>
          <p:nvPr/>
        </p:nvSpPr>
        <p:spPr>
          <a:xfrm>
            <a:off x="629511" y="4650430"/>
            <a:ext cx="19046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r</a:t>
            </a:r>
            <a:r>
              <a:rPr lang="en-US" b="1" dirty="0" smtClean="0">
                <a:solidFill>
                  <a:schemeClr val="bg2"/>
                </a:solidFill>
              </a:rPr>
              <a:t>eporting</a:t>
            </a:r>
            <a:br>
              <a:rPr lang="en-US" b="1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what happened? 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1749" y="4024453"/>
            <a:ext cx="2122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>
                <a:solidFill>
                  <a:schemeClr val="bg2"/>
                </a:solidFill>
              </a:rPr>
              <a:t>OLAP</a:t>
            </a:r>
            <a:br>
              <a:rPr lang="en-US" b="1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why did it happen?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64158" y="2698137"/>
            <a:ext cx="3841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real-time </a:t>
            </a:r>
            <a:r>
              <a:rPr lang="en-US" b="1" dirty="0" smtClean="0">
                <a:solidFill>
                  <a:schemeClr val="bg2"/>
                </a:solidFill>
              </a:rPr>
              <a:t>analytics</a:t>
            </a:r>
            <a:br>
              <a:rPr lang="en-US" b="1" dirty="0" smtClean="0">
                <a:solidFill>
                  <a:schemeClr val="bg2"/>
                </a:solidFill>
              </a:rPr>
            </a:br>
            <a:r>
              <a:rPr lang="en-US" dirty="0" smtClean="0">
                <a:solidFill>
                  <a:schemeClr val="bg2"/>
                </a:solidFill>
              </a:rPr>
              <a:t>what and why is it happening, </a:t>
            </a:r>
            <a:r>
              <a:rPr lang="en-US" i="1" dirty="0" smtClean="0">
                <a:solidFill>
                  <a:schemeClr val="bg2"/>
                </a:solidFill>
              </a:rPr>
              <a:t>now</a:t>
            </a:r>
            <a:r>
              <a:rPr lang="en-US" dirty="0" smtClean="0">
                <a:solidFill>
                  <a:schemeClr val="bg2"/>
                </a:solidFill>
              </a:rPr>
              <a:t>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55907" y="1210115"/>
            <a:ext cx="232773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solidFill>
                  <a:schemeClr val="bg2"/>
                </a:solidFill>
              </a:rPr>
              <a:t>predictive analytics</a:t>
            </a:r>
          </a:p>
          <a:p>
            <a:pPr algn="ctr"/>
            <a:r>
              <a:rPr lang="en-US" dirty="0" smtClean="0">
                <a:solidFill>
                  <a:schemeClr val="bg2"/>
                </a:solidFill>
              </a:rPr>
              <a:t>what might happen?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756889" y="1907758"/>
            <a:ext cx="9942207" cy="3874218"/>
          </a:xfrm>
          <a:custGeom>
            <a:avLst/>
            <a:gdLst>
              <a:gd name="connsiteX0" fmla="*/ 0 w 9608661"/>
              <a:gd name="connsiteY0" fmla="*/ 3848305 h 3848305"/>
              <a:gd name="connsiteX1" fmla="*/ 2501587 w 9608661"/>
              <a:gd name="connsiteY1" fmla="*/ 3668717 h 3848305"/>
              <a:gd name="connsiteX2" fmla="*/ 5529149 w 9608661"/>
              <a:gd name="connsiteY2" fmla="*/ 3014506 h 3848305"/>
              <a:gd name="connsiteX3" fmla="*/ 7889622 w 9608661"/>
              <a:gd name="connsiteY3" fmla="*/ 1744565 h 3848305"/>
              <a:gd name="connsiteX4" fmla="*/ 9608661 w 9608661"/>
              <a:gd name="connsiteY4" fmla="*/ 0 h 3848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08661" h="3848305">
                <a:moveTo>
                  <a:pt x="0" y="3848305"/>
                </a:moveTo>
                <a:cubicBezTo>
                  <a:pt x="790031" y="3827994"/>
                  <a:pt x="1580062" y="3807683"/>
                  <a:pt x="2501587" y="3668717"/>
                </a:cubicBezTo>
                <a:cubicBezTo>
                  <a:pt x="3423112" y="3529750"/>
                  <a:pt x="4631143" y="3335198"/>
                  <a:pt x="5529149" y="3014506"/>
                </a:cubicBezTo>
                <a:cubicBezTo>
                  <a:pt x="6427155" y="2693814"/>
                  <a:pt x="7209703" y="2246983"/>
                  <a:pt x="7889622" y="1744565"/>
                </a:cubicBezTo>
                <a:cubicBezTo>
                  <a:pt x="8569541" y="1242147"/>
                  <a:pt x="9608661" y="0"/>
                  <a:pt x="9608661" y="0"/>
                </a:cubicBezTo>
              </a:path>
            </a:pathLst>
          </a:custGeom>
          <a:ln w="47625">
            <a:gradFill flip="none" rotWithShape="1">
              <a:gsLst>
                <a:gs pos="40000">
                  <a:schemeClr val="accent3"/>
                </a:gs>
                <a:gs pos="100000">
                  <a:schemeClr val="tx2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827" y="3967426"/>
            <a:ext cx="426702" cy="527247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747" y="3287180"/>
            <a:ext cx="784110" cy="6824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7152" y="464343"/>
            <a:ext cx="704460" cy="65597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16959" y="1933414"/>
            <a:ext cx="830393" cy="67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48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typically used to realise …</a:t>
            </a:r>
            <a:endParaRPr lang="en-US" dirty="0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7967436"/>
              </p:ext>
            </p:extLst>
          </p:nvPr>
        </p:nvGraphicFramePr>
        <p:xfrm>
          <a:off x="385763" y="1393825"/>
          <a:ext cx="11418888" cy="402843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94791"/>
                <a:gridCol w="2334815"/>
                <a:gridCol w="3989711"/>
                <a:gridCol w="3799571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Back-end 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Front-end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reporting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Hive, Pig, Spark</a:t>
                      </a:r>
                      <a:r>
                        <a:rPr lang="en-US" baseline="0" dirty="0" smtClean="0"/>
                        <a:t> SQL (Shark)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Excel, Tableau, </a:t>
                      </a:r>
                      <a:r>
                        <a:rPr lang="en-US" dirty="0" err="1" smtClean="0"/>
                        <a:t>Datameer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OLAP</a:t>
                      </a:r>
                    </a:p>
                    <a:p>
                      <a:pPr algn="ctr"/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Hive/HBase/M7 tables</a:t>
                      </a:r>
                      <a:r>
                        <a:rPr lang="en-US" baseline="0" dirty="0" smtClean="0"/>
                        <a:t> +</a:t>
                      </a:r>
                      <a:br>
                        <a:rPr lang="en-US" baseline="0" dirty="0" smtClean="0"/>
                      </a:br>
                      <a:r>
                        <a:rPr lang="en-US" dirty="0" smtClean="0"/>
                        <a:t>Drill/Impala/Vertica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SAS, QlikView, Tableau, </a:t>
                      </a:r>
                      <a:r>
                        <a:rPr lang="en-US" dirty="0" err="1" smtClean="0"/>
                        <a:t>Datameer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real-time analytics</a:t>
                      </a:r>
                      <a:br>
                        <a:rPr lang="en-US" b="1" dirty="0" smtClean="0"/>
                      </a:b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Kafka +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Storm/Spark Streaming + 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Hive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DataTorrent</a:t>
                      </a:r>
                      <a:r>
                        <a:rPr lang="en-US" dirty="0" smtClean="0"/>
                        <a:t>, bespoke dashboards (web applications) 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 smtClean="0"/>
                    </a:p>
                    <a:p>
                      <a:endParaRPr lang="en-US" dirty="0" smtClean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predictive analytics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Potentially</a:t>
                      </a:r>
                      <a:r>
                        <a:rPr lang="en-US" baseline="0" dirty="0" smtClean="0"/>
                        <a:t> a</a:t>
                      </a:r>
                      <a:r>
                        <a:rPr lang="en-US" dirty="0" smtClean="0"/>
                        <a:t>ll above +</a:t>
                      </a:r>
                    </a:p>
                    <a:p>
                      <a:r>
                        <a:rPr lang="en-US" dirty="0" smtClean="0"/>
                        <a:t>Elasticsearch/Solr</a:t>
                      </a:r>
                      <a:br>
                        <a:rPr lang="en-US" dirty="0" smtClean="0"/>
                      </a:br>
                      <a:r>
                        <a:rPr lang="en-US" dirty="0" smtClean="0"/>
                        <a:t>Mahout/Spark</a:t>
                      </a:r>
                      <a:r>
                        <a:rPr lang="en-US" baseline="0" dirty="0" smtClean="0"/>
                        <a:t> MLLib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Often bespoke apps</a:t>
                      </a: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521" y="1953480"/>
            <a:ext cx="426702" cy="5272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817" y="2762936"/>
            <a:ext cx="784110" cy="6824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642" y="4618257"/>
            <a:ext cx="704460" cy="6559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76" y="3707080"/>
            <a:ext cx="830393" cy="670998"/>
          </a:xfrm>
          <a:prstGeom prst="rect">
            <a:avLst/>
          </a:prstGeom>
        </p:spPr>
      </p:pic>
      <p:pic>
        <p:nvPicPr>
          <p:cNvPr id="12" name="Picture 11" descr="MapR-TrdMk_logo-el_012714_red-gra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619" y="5761146"/>
            <a:ext cx="3639290" cy="70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4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_Presentation_Template_PPT (5)">
  <a:themeElements>
    <a:clrScheme name="MAPR">
      <a:dk1>
        <a:sysClr val="windowText" lastClr="000000"/>
      </a:dk1>
      <a:lt1>
        <a:sysClr val="window" lastClr="FFFFFF"/>
      </a:lt1>
      <a:dk2>
        <a:srgbClr val="C60C30"/>
      </a:dk2>
      <a:lt2>
        <a:srgbClr val="688096"/>
      </a:lt2>
      <a:accent1>
        <a:srgbClr val="0098DB"/>
      </a:accent1>
      <a:accent2>
        <a:srgbClr val="A6BCC6"/>
      </a:accent2>
      <a:accent3>
        <a:srgbClr val="3B6E8E"/>
      </a:accent3>
      <a:accent4>
        <a:srgbClr val="FFFF00"/>
      </a:accent4>
      <a:accent5>
        <a:srgbClr val="FDC82F"/>
      </a:accent5>
      <a:accent6>
        <a:srgbClr val="F9464E"/>
      </a:accent6>
      <a:hlink>
        <a:srgbClr val="03202F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1000">
              <a:schemeClr val="tx2">
                <a:lumMod val="89000"/>
              </a:schemeClr>
            </a:gs>
            <a:gs pos="50000">
              <a:schemeClr val="tx2"/>
            </a:gs>
          </a:gsLst>
          <a:lin ang="5400000" scaled="0"/>
        </a:gradFill>
        <a:ln>
          <a:noFill/>
        </a:ln>
      </a:spPr>
      <a:bodyPr lIns="0" tIns="0" rIns="0" bIns="0" rtlCol="0" anchor="ctr"/>
      <a:lstStyle>
        <a:defPPr algn="ctr">
          <a:lnSpc>
            <a:spcPct val="95000"/>
          </a:lnSpc>
          <a:defRPr sz="20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Duarte_2013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IN_Presentation_Template_PPT (5)</Template>
  <TotalTime>11985</TotalTime>
  <Words>609</Words>
  <Application>Microsoft Macintosh PowerPoint</Application>
  <PresentationFormat>Custom</PresentationFormat>
  <Paragraphs>131</Paragraphs>
  <Slides>14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IN_Presentation_Template_PPT (5)</vt:lpstr>
      <vt:lpstr>PowerPoint Presentation</vt:lpstr>
      <vt:lpstr>IoT—a superset of the Internet</vt:lpstr>
      <vt:lpstr>IoT—a superset of the Internet</vt:lpstr>
      <vt:lpstr>The IoT landscape</vt:lpstr>
      <vt:lpstr>PowerPoint Presentation</vt:lpstr>
      <vt:lpstr>Use case categories</vt:lpstr>
      <vt:lpstr>PowerPoint Presentation</vt:lpstr>
      <vt:lpstr>The value of BI</vt:lpstr>
      <vt:lpstr>Technologies typically used to realise …</vt:lpstr>
      <vt:lpstr>MapR’s offering</vt:lpstr>
      <vt:lpstr>PowerPoint Presentation</vt:lpstr>
      <vt:lpstr>PowerPoint Presentation</vt:lpstr>
      <vt:lpstr>Demo time!</vt:lpstr>
      <vt:lpstr>PowerPoint Presentation</vt:lpstr>
    </vt:vector>
  </TitlesOfParts>
  <Manager/>
  <Company>MapR EMEA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Alexander Thamm event 2014-09-18</dc:title>
  <dc:subject/>
  <dc:creator>Michael Hausenblas</dc:creator>
  <cp:keywords/>
  <dc:description/>
  <cp:lastModifiedBy>mhausenblas</cp:lastModifiedBy>
  <cp:revision>1222</cp:revision>
  <cp:lastPrinted>2014-01-17T20:03:07Z</cp:lastPrinted>
  <dcterms:created xsi:type="dcterms:W3CDTF">2014-01-03T21:14:32Z</dcterms:created>
  <dcterms:modified xsi:type="dcterms:W3CDTF">2014-09-18T15:08:30Z</dcterms:modified>
  <cp:category/>
</cp:coreProperties>
</file>